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12" r:id="rId3"/>
    <p:sldId id="286" r:id="rId4"/>
    <p:sldId id="266" r:id="rId5"/>
    <p:sldId id="298" r:id="rId6"/>
    <p:sldId id="265" r:id="rId7"/>
    <p:sldId id="262" r:id="rId8"/>
    <p:sldId id="263" r:id="rId9"/>
    <p:sldId id="257" r:id="rId10"/>
    <p:sldId id="258" r:id="rId11"/>
    <p:sldId id="259" r:id="rId12"/>
    <p:sldId id="270" r:id="rId13"/>
    <p:sldId id="271" r:id="rId14"/>
    <p:sldId id="293" r:id="rId15"/>
    <p:sldId id="294" r:id="rId16"/>
    <p:sldId id="284" r:id="rId17"/>
    <p:sldId id="287" r:id="rId18"/>
    <p:sldId id="306" r:id="rId19"/>
    <p:sldId id="292" r:id="rId20"/>
    <p:sldId id="264" r:id="rId21"/>
    <p:sldId id="279" r:id="rId22"/>
    <p:sldId id="260" r:id="rId23"/>
    <p:sldId id="261" r:id="rId24"/>
    <p:sldId id="280" r:id="rId25"/>
    <p:sldId id="304" r:id="rId26"/>
    <p:sldId id="307" r:id="rId27"/>
    <p:sldId id="278" r:id="rId28"/>
    <p:sldId id="267" r:id="rId29"/>
    <p:sldId id="268" r:id="rId30"/>
    <p:sldId id="281" r:id="rId31"/>
    <p:sldId id="273" r:id="rId32"/>
    <p:sldId id="274" r:id="rId33"/>
    <p:sldId id="275" r:id="rId34"/>
    <p:sldId id="299" r:id="rId35"/>
    <p:sldId id="311" r:id="rId36"/>
    <p:sldId id="296" r:id="rId37"/>
    <p:sldId id="295" r:id="rId38"/>
    <p:sldId id="309" r:id="rId39"/>
    <p:sldId id="301" r:id="rId40"/>
    <p:sldId id="310" r:id="rId41"/>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66"/>
    <a:srgbClr val="008000"/>
    <a:srgbClr val="000000"/>
    <a:srgbClr val="33CC3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987" autoAdjust="0"/>
  </p:normalViewPr>
  <p:slideViewPr>
    <p:cSldViewPr snapToGrid="0" snapToObjects="1">
      <p:cViewPr>
        <p:scale>
          <a:sx n="80" d="100"/>
          <a:sy n="80" d="100"/>
        </p:scale>
        <p:origin x="-960" y="-3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1600"/>
            </a:pPr>
            <a:r>
              <a:rPr lang="en-US" dirty="0" smtClean="0"/>
              <a:t>Youth Demonstrating</a:t>
            </a:r>
            <a:r>
              <a:rPr lang="en-US" baseline="0" dirty="0" smtClean="0"/>
              <a:t> Leadership</a:t>
            </a:r>
            <a:endParaRPr lang="en-US" dirty="0"/>
          </a:p>
        </c:rich>
      </c:tx>
      <c:layout>
        <c:manualLayout>
          <c:xMode val="edge"/>
          <c:yMode val="edge"/>
          <c:x val="0.24434210261440206"/>
          <c:y val="0"/>
        </c:manualLayout>
      </c:layout>
      <c:overlay val="0"/>
    </c:title>
    <c:autoTitleDeleted val="0"/>
    <c:plotArea>
      <c:layout>
        <c:manualLayout>
          <c:layoutTarget val="inner"/>
          <c:xMode val="edge"/>
          <c:yMode val="edge"/>
          <c:x val="0.21879679049727316"/>
          <c:y val="0.25217380752902702"/>
          <c:w val="0.70105761708513925"/>
          <c:h val="0.41068953478174802"/>
        </c:manualLayout>
      </c:layout>
      <c:areaChart>
        <c:grouping val="standard"/>
        <c:varyColors val="0"/>
        <c:ser>
          <c:idx val="0"/>
          <c:order val="0"/>
          <c:tx>
            <c:strRef>
              <c:f>Sheet1!$B$1</c:f>
              <c:strCache>
                <c:ptCount val="1"/>
                <c:pt idx="0">
                  <c:v>Reading at grade level</c:v>
                </c:pt>
              </c:strCache>
            </c:strRef>
          </c:tx>
          <c:cat>
            <c:numRef>
              <c:f>Sheet1!$A$2:$A$4</c:f>
              <c:numCache>
                <c:formatCode>m/d/yy</c:formatCode>
                <c:ptCount val="3"/>
                <c:pt idx="0">
                  <c:v>41275</c:v>
                </c:pt>
                <c:pt idx="1">
                  <c:v>41456</c:v>
                </c:pt>
                <c:pt idx="2">
                  <c:v>41640</c:v>
                </c:pt>
              </c:numCache>
            </c:numRef>
          </c:cat>
          <c:val>
            <c:numRef>
              <c:f>Sheet1!$B$2:$B$4</c:f>
              <c:numCache>
                <c:formatCode>General</c:formatCode>
                <c:ptCount val="3"/>
                <c:pt idx="0">
                  <c:v>15</c:v>
                </c:pt>
                <c:pt idx="1">
                  <c:v>25</c:v>
                </c:pt>
                <c:pt idx="2">
                  <c:v>30</c:v>
                </c:pt>
              </c:numCache>
            </c:numRef>
          </c:val>
        </c:ser>
        <c:dLbls>
          <c:showLegendKey val="0"/>
          <c:showVal val="0"/>
          <c:showCatName val="0"/>
          <c:showSerName val="0"/>
          <c:showPercent val="0"/>
          <c:showBubbleSize val="0"/>
        </c:dLbls>
        <c:axId val="122823808"/>
        <c:axId val="122825344"/>
      </c:areaChart>
      <c:dateAx>
        <c:axId val="122823808"/>
        <c:scaling>
          <c:orientation val="minMax"/>
        </c:scaling>
        <c:delete val="0"/>
        <c:axPos val="b"/>
        <c:numFmt formatCode="m/d/yy" sourceLinked="1"/>
        <c:majorTickMark val="out"/>
        <c:minorTickMark val="none"/>
        <c:tickLblPos val="nextTo"/>
        <c:txPr>
          <a:bodyPr/>
          <a:lstStyle/>
          <a:p>
            <a:pPr>
              <a:defRPr sz="1200"/>
            </a:pPr>
            <a:endParaRPr lang="en-US"/>
          </a:p>
        </c:txPr>
        <c:crossAx val="122825344"/>
        <c:crosses val="autoZero"/>
        <c:auto val="1"/>
        <c:lblOffset val="100"/>
        <c:baseTimeUnit val="months"/>
      </c:dateAx>
      <c:valAx>
        <c:axId val="122825344"/>
        <c:scaling>
          <c:orientation val="minMax"/>
        </c:scaling>
        <c:delete val="0"/>
        <c:axPos val="l"/>
        <c:majorGridlines/>
        <c:numFmt formatCode="General" sourceLinked="1"/>
        <c:majorTickMark val="out"/>
        <c:minorTickMark val="none"/>
        <c:tickLblPos val="nextTo"/>
        <c:crossAx val="122823808"/>
        <c:crosses val="autoZero"/>
        <c:crossBetween val="midCat"/>
      </c:valAx>
    </c:plotArea>
    <c:plotVisOnly val="1"/>
    <c:dispBlanksAs val="zero"/>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62318D1-46B7-8F42-8676-54B5077DD21D}" type="datetimeFigureOut">
              <a:rPr lang="en-US" smtClean="0"/>
              <a:pPr/>
              <a:t>3/24/2014</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102E2CF-319B-3541-9C5F-134082A5A131}" type="slidenum">
              <a:rPr lang="en-US" smtClean="0"/>
              <a:pPr/>
              <a:t>‹#›</a:t>
            </a:fld>
            <a:endParaRPr lang="en-US"/>
          </a:p>
        </p:txBody>
      </p:sp>
    </p:spTree>
    <p:extLst>
      <p:ext uri="{BB962C8B-B14F-4D97-AF65-F5344CB8AC3E}">
        <p14:creationId xmlns:p14="http://schemas.microsoft.com/office/powerpoint/2010/main" val="5671555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02E2CF-319B-3541-9C5F-134082A5A131}" type="slidenum">
              <a:rPr lang="en-US" smtClean="0"/>
              <a:pPr/>
              <a:t>1</a:t>
            </a:fld>
            <a:endParaRPr lang="en-US"/>
          </a:p>
        </p:txBody>
      </p:sp>
    </p:spTree>
    <p:extLst>
      <p:ext uri="{BB962C8B-B14F-4D97-AF65-F5344CB8AC3E}">
        <p14:creationId xmlns:p14="http://schemas.microsoft.com/office/powerpoint/2010/main" val="355557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Assumed linear trend 95% within the hour/ 85% at home by end of 2016   (note: color variation not very good in black &amp; white)</a:t>
            </a:r>
          </a:p>
          <a:p>
            <a:pPr lvl="0"/>
            <a:r>
              <a:rPr lang="en-US" dirty="0"/>
              <a:t>Trends in AF and Islands suggests access is rapidly increasing – desire to plan for the future</a:t>
            </a:r>
          </a:p>
          <a:p>
            <a:r>
              <a:rPr lang="en-US" dirty="0"/>
              <a:t>Increase is due to mobile technology access internet is increasing (3G), but still low-bandwidth</a:t>
            </a:r>
          </a:p>
          <a:p>
            <a:endParaRPr lang="en-US" dirty="0"/>
          </a:p>
          <a:p>
            <a:r>
              <a:rPr lang="en-US" dirty="0"/>
              <a:t>Again, desire to plan for the future:  Internet accessible, but built for low-bandwidth – opportunities to support the remaining 15% with offline capable tracking apps that can upload results into web-app</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10</a:t>
            </a:fld>
            <a:endParaRPr lang="en-US"/>
          </a:p>
        </p:txBody>
      </p:sp>
    </p:spTree>
    <p:extLst>
      <p:ext uri="{BB962C8B-B14F-4D97-AF65-F5344CB8AC3E}">
        <p14:creationId xmlns:p14="http://schemas.microsoft.com/office/powerpoint/2010/main" val="286997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How do we resolve accessibility issues?</a:t>
            </a:r>
          </a:p>
          <a:p>
            <a:pPr lvl="0"/>
            <a:r>
              <a:rPr lang="en-US" dirty="0"/>
              <a:t>Two issues: Low-bandwidth; no Internet – different issues/locations</a:t>
            </a:r>
          </a:p>
          <a:p>
            <a:pPr defTabSz="465887">
              <a:defRPr/>
            </a:pPr>
            <a:r>
              <a:rPr lang="en-US" dirty="0"/>
              <a:t>Handle them separately</a:t>
            </a:r>
            <a:r>
              <a:rPr lang="en-US" dirty="0" smtClean="0">
                <a:effectLst/>
              </a:rPr>
              <a:t> </a:t>
            </a:r>
            <a:endParaRPr lang="en-US" dirty="0" smtClean="0"/>
          </a:p>
          <a:p>
            <a:pPr lvl="0"/>
            <a:r>
              <a:rPr lang="en-US" dirty="0"/>
              <a:t>Connect solutions to the issues &amp; % of population</a:t>
            </a:r>
          </a:p>
          <a:p>
            <a:pPr lvl="0"/>
            <a:r>
              <a:rPr lang="en-US" dirty="0"/>
              <a:t>Digital Tracking Booklet – Office of Innovation ideas</a:t>
            </a:r>
          </a:p>
          <a:p>
            <a:pPr lvl="0"/>
            <a:r>
              <a:rPr lang="en-US" dirty="0"/>
              <a:t>Explore creative solutions for those with limited Internet</a:t>
            </a:r>
          </a:p>
          <a:p>
            <a:pPr defTabSz="465887">
              <a:defRPr/>
            </a:pPr>
            <a:r>
              <a:rPr lang="en-US" dirty="0"/>
              <a:t>Factoring 3G cell internet access into site selection – NOTE: Many already do this for safety and security reasons; cell access is growing extremely rapidly. This should not substantially impact site placements or prejudice against rural sites.</a:t>
            </a:r>
          </a:p>
          <a:p>
            <a:pPr defTabSz="465887">
              <a:defRPr/>
            </a:pPr>
            <a:endParaRPr lang="en-US" dirty="0"/>
          </a:p>
          <a:p>
            <a:pPr lvl="0"/>
            <a:r>
              <a:rPr lang="en-US" dirty="0"/>
              <a:t>Limited access will be a small problem in 2016 and progressively get smaller. But it’s useful to look at where that problem is distributed. In terms of overall numbers, the limited Internet access Volunteers are overwhelmingly in rural villages. The Internet access of choice in these areas will be 3G mobile internet, not landlines. And that means mobile and low-bandwidth.</a:t>
            </a:r>
          </a:p>
          <a:p>
            <a:pPr lvl="0"/>
            <a:endParaRPr lang="en-US" dirty="0"/>
          </a:p>
          <a:p>
            <a:pPr defTabSz="465887">
              <a:defRPr/>
            </a:pPr>
            <a:r>
              <a:rPr lang="en-US" i="1" dirty="0"/>
              <a:t>“Design flexible systems, platforms, and processes to be compatible with evolving technology (e.g., mobile devices)” </a:t>
            </a:r>
            <a:r>
              <a:rPr lang="en-US" dirty="0"/>
              <a:t>(Strategy of Strategic Obj. 10)</a:t>
            </a:r>
          </a:p>
          <a:p>
            <a:pPr lvl="0"/>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11</a:t>
            </a:fld>
            <a:endParaRPr lang="en-US"/>
          </a:p>
        </p:txBody>
      </p:sp>
    </p:spTree>
    <p:extLst>
      <p:ext uri="{BB962C8B-B14F-4D97-AF65-F5344CB8AC3E}">
        <p14:creationId xmlns:p14="http://schemas.microsoft.com/office/powerpoint/2010/main" val="2096895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Volunteers need/rely on APCDs/DPTs to run reports and share results of data</a:t>
            </a:r>
          </a:p>
          <a:p>
            <a:pPr lvl="0"/>
            <a:r>
              <a:rPr lang="en-US" dirty="0"/>
              <a:t>DPT/APCDs are currently central to getting all other users’ data</a:t>
            </a:r>
          </a:p>
        </p:txBody>
      </p:sp>
      <p:sp>
        <p:nvSpPr>
          <p:cNvPr id="4" name="Slide Number Placeholder 3"/>
          <p:cNvSpPr>
            <a:spLocks noGrp="1"/>
          </p:cNvSpPr>
          <p:nvPr>
            <p:ph type="sldNum" sz="quarter" idx="10"/>
          </p:nvPr>
        </p:nvSpPr>
        <p:spPr/>
        <p:txBody>
          <a:bodyPr/>
          <a:lstStyle/>
          <a:p>
            <a:fld id="{B102E2CF-319B-3541-9C5F-134082A5A131}" type="slidenum">
              <a:rPr lang="en-US" smtClean="0"/>
              <a:pPr/>
              <a:t>12</a:t>
            </a:fld>
            <a:endParaRPr lang="en-US"/>
          </a:p>
        </p:txBody>
      </p:sp>
    </p:spTree>
    <p:extLst>
      <p:ext uri="{BB962C8B-B14F-4D97-AF65-F5344CB8AC3E}">
        <p14:creationId xmlns:p14="http://schemas.microsoft.com/office/powerpoint/2010/main" val="130168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Needs: Flexible permissions system</a:t>
            </a:r>
          </a:p>
          <a:p>
            <a:pPr lvl="0"/>
            <a:r>
              <a:rPr lang="en-US" dirty="0"/>
              <a:t>Tie points to the Strategic Plan:</a:t>
            </a:r>
          </a:p>
          <a:p>
            <a:pPr lvl="0"/>
            <a:endParaRPr lang="en-US" i="1" dirty="0"/>
          </a:p>
          <a:p>
            <a:pPr defTabSz="465887">
              <a:defRPr/>
            </a:pPr>
            <a:r>
              <a:rPr lang="en-US" dirty="0"/>
              <a:t>“</a:t>
            </a:r>
            <a:r>
              <a:rPr lang="en-US" i="1" dirty="0"/>
              <a:t>A globally-connected agency, supported by a flexible IT system and invigorated by field-based experimentation and problem solving, will leverage modern technology to break down barriers to communication and collaboration.”</a:t>
            </a:r>
          </a:p>
          <a:p>
            <a:pPr defTabSz="465887">
              <a:defRPr/>
            </a:pPr>
            <a:r>
              <a:rPr lang="en-US" i="1" dirty="0"/>
              <a:t>“Build modern tracking, analysis, and reporting applications that enable easy database maintenance, data integration, and data access</a:t>
            </a:r>
            <a:r>
              <a:rPr lang="en-US" dirty="0"/>
              <a:t>” (Strategy of Strategic Obj. 10)</a:t>
            </a:r>
          </a:p>
          <a:p>
            <a:pPr defTabSz="465887">
              <a:defRPr/>
            </a:pPr>
            <a:endParaRPr lang="en-US" dirty="0"/>
          </a:p>
          <a:p>
            <a:pPr lvl="0"/>
            <a:endParaRPr lang="en-US" dirty="0"/>
          </a:p>
          <a:p>
            <a:r>
              <a:rPr lang="en-US" dirty="0"/>
              <a:t>Highlight the type of data in different sources:</a:t>
            </a:r>
          </a:p>
          <a:p>
            <a:r>
              <a:rPr lang="en-US" dirty="0"/>
              <a:t>PCVs – Data about past activities done at site and their results, measurements of reporting cohorts, peer activities, promising practices, etc.</a:t>
            </a:r>
          </a:p>
          <a:p>
            <a:r>
              <a:rPr lang="en-US" dirty="0"/>
              <a:t>HQ – Post analysis (see SR section next)</a:t>
            </a:r>
          </a:p>
          <a:p>
            <a:r>
              <a:rPr lang="en-US" dirty="0"/>
              <a:t>Posts – Enhanced reports providing them with Summary Reports that support ongoing project management and Volunteer support</a:t>
            </a:r>
          </a:p>
          <a:p>
            <a:endParaRPr lang="en-US" dirty="0"/>
          </a:p>
          <a:p>
            <a:pPr marL="174708" indent="-174708">
              <a:buFontTx/>
              <a:buChar char="-"/>
            </a:pPr>
            <a:r>
              <a:rPr lang="en-US" dirty="0"/>
              <a:t>Build in filters to meet users needs</a:t>
            </a:r>
          </a:p>
          <a:p>
            <a:pPr marL="174708" indent="-174708">
              <a:buFontTx/>
              <a:buChar char="-"/>
            </a:pPr>
            <a:r>
              <a:rPr lang="en-US" dirty="0"/>
              <a:t>Provide visualizations of quantitative data to improve usability</a:t>
            </a:r>
          </a:p>
          <a:p>
            <a:pPr marL="174708" indent="-174708">
              <a:buFontTx/>
              <a:buChar char="-"/>
            </a:pPr>
            <a:r>
              <a:rPr lang="en-US" dirty="0"/>
              <a:t>Desire to incorporate ability to use keyword searches to narrow results down</a:t>
            </a:r>
          </a:p>
          <a:p>
            <a:endParaRPr lang="en-US" dirty="0"/>
          </a:p>
          <a:p>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13</a:t>
            </a:fld>
            <a:endParaRPr lang="en-US"/>
          </a:p>
        </p:txBody>
      </p:sp>
    </p:spTree>
    <p:extLst>
      <p:ext uri="{BB962C8B-B14F-4D97-AF65-F5344CB8AC3E}">
        <p14:creationId xmlns:p14="http://schemas.microsoft.com/office/powerpoint/2010/main" val="2817996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Un-automated</a:t>
            </a:r>
            <a:r>
              <a:rPr lang="en-US" baseline="0" dirty="0" smtClean="0"/>
              <a:t> process</a:t>
            </a:r>
          </a:p>
          <a:p>
            <a:r>
              <a:rPr lang="en-US" baseline="0" dirty="0" smtClean="0"/>
              <a:t>Requires substantial amount menial labor to put and pull data from Excel files in order to receive and compile data.</a:t>
            </a:r>
          </a:p>
        </p:txBody>
      </p:sp>
      <p:sp>
        <p:nvSpPr>
          <p:cNvPr id="4" name="Slide Number Placeholder 3"/>
          <p:cNvSpPr>
            <a:spLocks noGrp="1"/>
          </p:cNvSpPr>
          <p:nvPr>
            <p:ph type="sldNum" sz="quarter" idx="10"/>
          </p:nvPr>
        </p:nvSpPr>
        <p:spPr/>
        <p:txBody>
          <a:bodyPr/>
          <a:lstStyle/>
          <a:p>
            <a:fld id="{B102E2CF-319B-3541-9C5F-134082A5A131}"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separation of data cleaning and reflection/analysis.</a:t>
            </a:r>
          </a:p>
          <a:p>
            <a:endParaRPr lang="en-US" baseline="0" dirty="0" smtClean="0"/>
          </a:p>
          <a:p>
            <a:r>
              <a:rPr lang="en-US" baseline="0" dirty="0" smtClean="0"/>
              <a:t>Desire to provide post staff with tools to expedite and improve data cleaning/review process. </a:t>
            </a:r>
          </a:p>
          <a:p>
            <a:r>
              <a:rPr lang="en-US" baseline="0" dirty="0" smtClean="0"/>
              <a:t>Once data is clean and verified by post, PC/W data users will be able to use system to generate reports automatically.</a:t>
            </a:r>
          </a:p>
          <a:p>
            <a:endParaRPr lang="en-US" baseline="0" dirty="0" smtClean="0"/>
          </a:p>
          <a:p>
            <a:r>
              <a:rPr lang="en-US" baseline="0" dirty="0" smtClean="0"/>
              <a:t>Reduces time of staff spent on data transfer; allowing for SR process to focus more on reflection and analysis.</a:t>
            </a:r>
          </a:p>
          <a:p>
            <a:r>
              <a:rPr lang="en-US" baseline="0" dirty="0" smtClean="0"/>
              <a:t>PC/W will have access to data in VRT database</a:t>
            </a:r>
          </a:p>
          <a:p>
            <a:r>
              <a:rPr lang="en-US" baseline="0" dirty="0" smtClean="0"/>
              <a:t>SR templates will adjust to focus on reflection-driven questions; asking staff to reflect on results from previous year and plans moving forward</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15</a:t>
            </a:fld>
            <a:endParaRPr lang="en-US"/>
          </a:p>
        </p:txBody>
      </p:sp>
    </p:spTree>
    <p:extLst>
      <p:ext uri="{BB962C8B-B14F-4D97-AF65-F5344CB8AC3E}">
        <p14:creationId xmlns:p14="http://schemas.microsoft.com/office/powerpoint/2010/main" val="2561710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baseline="0" dirty="0" smtClean="0"/>
              <a:t>VRT is now an official data source to monitor progress towards our Strategic Plan, elevating the importance of users cleaning and maintaining its database.</a:t>
            </a:r>
            <a:r>
              <a:rPr lang="en-US" dirty="0" smtClean="0"/>
              <a:t> </a:t>
            </a:r>
          </a:p>
          <a:p>
            <a:pPr defTabSz="465887">
              <a:defRPr/>
            </a:pPr>
            <a:endParaRPr lang="en-US" dirty="0" smtClean="0"/>
          </a:p>
          <a:p>
            <a:pPr defTabSz="465887">
              <a:defRPr/>
            </a:pPr>
            <a:r>
              <a:rPr lang="en-US" dirty="0" smtClean="0"/>
              <a:t>Enable tools to track changes, which will allow system to “trust</a:t>
            </a:r>
            <a:r>
              <a:rPr lang="en-US" baseline="0" dirty="0" smtClean="0"/>
              <a:t> staff and users” to correct errors themselves</a:t>
            </a:r>
          </a:p>
          <a:p>
            <a:pPr defTabSz="465887">
              <a:defRPr/>
            </a:pPr>
            <a:endParaRPr lang="en-US" dirty="0" smtClean="0"/>
          </a:p>
          <a:p>
            <a:pPr defTabSz="465887">
              <a:defRPr/>
            </a:pPr>
            <a:r>
              <a:rPr lang="en-US" dirty="0" smtClean="0"/>
              <a:t>As with the report</a:t>
            </a:r>
            <a:r>
              <a:rPr lang="en-US" baseline="0" dirty="0" smtClean="0"/>
              <a:t> access, access to the edit information will be controlled by permissions.</a:t>
            </a:r>
          </a:p>
          <a:p>
            <a:pPr lvl="0"/>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16</a:t>
            </a:fld>
            <a:endParaRPr lang="en-US"/>
          </a:p>
        </p:txBody>
      </p:sp>
    </p:spTree>
    <p:extLst>
      <p:ext uri="{BB962C8B-B14F-4D97-AF65-F5344CB8AC3E}">
        <p14:creationId xmlns:p14="http://schemas.microsoft.com/office/powerpoint/2010/main" val="987623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Data transparency in audit trail</a:t>
            </a:r>
          </a:p>
          <a:p>
            <a:pPr lvl="0"/>
            <a:r>
              <a:rPr lang="en-US" dirty="0"/>
              <a:t>You’ll know what may be reliable and what isn’t reliable by tracking the number of corrections need to be make on certain areas of reports</a:t>
            </a:r>
          </a:p>
          <a:p>
            <a:pPr lvl="0"/>
            <a:r>
              <a:rPr lang="en-US" dirty="0"/>
              <a:t>Connect this to desire to “trust people”</a:t>
            </a:r>
          </a:p>
          <a:p>
            <a:r>
              <a:rPr lang="en-US" dirty="0"/>
              <a:t>Won’t know where there is confusion or system way to keep track of where most frequent cleaning is taken place </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17</a:t>
            </a:fld>
            <a:endParaRPr lang="en-US"/>
          </a:p>
        </p:txBody>
      </p:sp>
    </p:spTree>
    <p:extLst>
      <p:ext uri="{BB962C8B-B14F-4D97-AF65-F5344CB8AC3E}">
        <p14:creationId xmlns:p14="http://schemas.microsoft.com/office/powerpoint/2010/main" val="3055322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2548"/>
              </a:spcBef>
            </a:pPr>
            <a:r>
              <a:rPr lang="en-US" b="1" dirty="0" smtClean="0">
                <a:solidFill>
                  <a:srgbClr val="000000"/>
                </a:solidFill>
              </a:rPr>
              <a:t>Current – Data cleaning:</a:t>
            </a:r>
          </a:p>
          <a:p>
            <a:pPr>
              <a:spcBef>
                <a:spcPts val="2548"/>
              </a:spcBef>
            </a:pPr>
            <a:r>
              <a:rPr lang="en-US" dirty="0" smtClean="0"/>
              <a:t>Labor intensive and repetitive</a:t>
            </a:r>
          </a:p>
          <a:p>
            <a:pPr lvl="1">
              <a:spcBef>
                <a:spcPts val="1019"/>
              </a:spcBef>
              <a:buFont typeface="Symbol" panose="05050102010706020507" pitchFamily="18" charset="2"/>
              <a:buChar char="-"/>
            </a:pPr>
            <a:r>
              <a:rPr lang="en-US" dirty="0" smtClean="0"/>
              <a:t>Data can only be cleaned one VRF at a time</a:t>
            </a:r>
          </a:p>
          <a:p>
            <a:pPr lvl="1">
              <a:spcBef>
                <a:spcPts val="1019"/>
              </a:spcBef>
              <a:buFont typeface="Symbol" panose="05050102010706020507" pitchFamily="18" charset="2"/>
              <a:buChar char="-"/>
            </a:pPr>
            <a:r>
              <a:rPr lang="en-US" dirty="0" smtClean="0"/>
              <a:t>Staff routinely export data to Excel for cleaning – the data within the VRT remains raw</a:t>
            </a:r>
          </a:p>
          <a:p>
            <a:pPr>
              <a:spcBef>
                <a:spcPts val="2548"/>
              </a:spcBef>
            </a:pPr>
            <a:r>
              <a:rPr lang="en-US" dirty="0" smtClean="0"/>
              <a:t>While cleaning, staff cannot compare data across Volunteers or Time Periods</a:t>
            </a:r>
          </a:p>
          <a:p>
            <a:endParaRPr lang="en-US" dirty="0" smtClean="0"/>
          </a:p>
          <a:p>
            <a:pPr lvl="0"/>
            <a:r>
              <a:rPr lang="en-US" dirty="0"/>
              <a:t>Emphasize one VRF at a time – using an interface designed for data collection, not for cleaning</a:t>
            </a:r>
          </a:p>
          <a:p>
            <a:pPr lvl="0"/>
            <a:r>
              <a:rPr lang="en-US" dirty="0"/>
              <a:t>Requires manual re-entry into actual VRF to save edits/corrections made to exported reports OR re-clean data that has already been cleaned</a:t>
            </a:r>
          </a:p>
          <a:p>
            <a:pPr lvl="0"/>
            <a:r>
              <a:rPr lang="en-US" dirty="0"/>
              <a:t>Capability exists in current DOVE system – need to have permissions and train users along with data audit trail technology to track changes</a:t>
            </a:r>
          </a:p>
          <a:p>
            <a:r>
              <a:rPr lang="en-US" dirty="0"/>
              <a:t>No comparability across Volunteers</a:t>
            </a:r>
            <a:r>
              <a:rPr lang="en-US" dirty="0" smtClean="0">
                <a:effectLst/>
              </a:rPr>
              <a:t> </a:t>
            </a:r>
            <a:endParaRPr lang="en-US" dirty="0" smtClean="0"/>
          </a:p>
          <a:p>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18</a:t>
            </a:fld>
            <a:endParaRPr lang="en-US"/>
          </a:p>
        </p:txBody>
      </p:sp>
    </p:spTree>
    <p:extLst>
      <p:ext uri="{BB962C8B-B14F-4D97-AF65-F5344CB8AC3E}">
        <p14:creationId xmlns:p14="http://schemas.microsoft.com/office/powerpoint/2010/main" val="2912862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See in table form what you want to see compared to the others; easier to spot anomalies/outliers</a:t>
            </a:r>
          </a:p>
          <a:p>
            <a:pPr lvl="0"/>
            <a:r>
              <a:rPr lang="en-US" dirty="0"/>
              <a:t>Ability to track changes</a:t>
            </a:r>
          </a:p>
          <a:p>
            <a:pPr lvl="0"/>
            <a:r>
              <a:rPr lang="en-US" dirty="0"/>
              <a:t>Ability to drill down without manually having to click back through actual VRF</a:t>
            </a:r>
          </a:p>
          <a:p>
            <a:pPr lvl="0"/>
            <a:r>
              <a:rPr lang="en-US" dirty="0"/>
              <a:t>Auto flag anything that is 2 standard deviations away from mean – to call attention to check</a:t>
            </a:r>
          </a:p>
          <a:p>
            <a:r>
              <a:rPr lang="en-US" dirty="0"/>
              <a:t>Some repeated info from editing/track-changes ability</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19</a:t>
            </a:fld>
            <a:endParaRPr lang="en-US"/>
          </a:p>
        </p:txBody>
      </p:sp>
    </p:spTree>
    <p:extLst>
      <p:ext uri="{BB962C8B-B14F-4D97-AF65-F5344CB8AC3E}">
        <p14:creationId xmlns:p14="http://schemas.microsoft.com/office/powerpoint/2010/main" val="3583112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2</a:t>
            </a:fld>
            <a:endParaRPr lang="en-US"/>
          </a:p>
        </p:txBody>
      </p:sp>
    </p:spTree>
    <p:extLst>
      <p:ext uri="{BB962C8B-B14F-4D97-AF65-F5344CB8AC3E}">
        <p14:creationId xmlns:p14="http://schemas.microsoft.com/office/powerpoint/2010/main" val="1341954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Reporting: What we do, status quo – 3-6 month timeframe</a:t>
            </a:r>
          </a:p>
          <a:p>
            <a:pPr lvl="0"/>
            <a:r>
              <a:rPr lang="en-US" dirty="0"/>
              <a:t>Logging is feasible when using web-app (not when relying on email)</a:t>
            </a:r>
          </a:p>
          <a:p>
            <a:pPr lvl="0"/>
            <a:endParaRPr lang="en-US" dirty="0"/>
          </a:p>
          <a:p>
            <a:pPr lvl="0"/>
            <a:r>
              <a:rPr lang="en-US" dirty="0"/>
              <a:t>Data cleaning is time consuming; flexibility to do when occurring – if desired, not necessary</a:t>
            </a:r>
          </a:p>
          <a:p>
            <a:pPr lvl="0"/>
            <a:r>
              <a:rPr lang="en-US" dirty="0"/>
              <a:t>Now: clean 6-12 months of reported work; Hope: a little now and then throughout year</a:t>
            </a:r>
          </a:p>
          <a:p>
            <a:pPr lvl="0"/>
            <a:endParaRPr lang="en-US" dirty="0"/>
          </a:p>
          <a:p>
            <a:pPr lvl="0"/>
            <a:r>
              <a:rPr lang="en-US" dirty="0"/>
              <a:t>Site visit data can be 6 months old, instead of data from last week</a:t>
            </a:r>
          </a:p>
          <a:p>
            <a:pPr lvl="0"/>
            <a:r>
              <a:rPr lang="en-US" dirty="0"/>
              <a:t>Opportunity to replace unnecessary needs assessments/emails asking for mid-report updates prior to visit</a:t>
            </a:r>
          </a:p>
          <a:p>
            <a:pPr lvl="0"/>
            <a:r>
              <a:rPr lang="en-US" dirty="0"/>
              <a:t>Doesn’t remove Reporting Period timeframe; still a business process, just not hard-coded into the system</a:t>
            </a:r>
          </a:p>
          <a:p>
            <a:pPr lvl="0"/>
            <a:r>
              <a:rPr lang="en-US" dirty="0"/>
              <a:t>Reduce complexity – won’t need reporting period, but can set a date range/time frame</a:t>
            </a:r>
          </a:p>
          <a:p>
            <a:r>
              <a:rPr lang="en-US" dirty="0"/>
              <a:t>Can log, but wouldn’t have to immediately; Support those with limited access with a Digital Tracking Booklet</a:t>
            </a:r>
          </a:p>
          <a:p>
            <a:endParaRPr lang="en-US" dirty="0"/>
          </a:p>
          <a:p>
            <a:r>
              <a:rPr lang="en-US" dirty="0"/>
              <a:t>Allow for more flexibility to questions that need to be answered less frequently (i.e., Tell Your Story) </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20</a:t>
            </a:fld>
            <a:endParaRPr lang="en-US"/>
          </a:p>
        </p:txBody>
      </p:sp>
    </p:spTree>
    <p:extLst>
      <p:ext uri="{BB962C8B-B14F-4D97-AF65-F5344CB8AC3E}">
        <p14:creationId xmlns:p14="http://schemas.microsoft.com/office/powerpoint/2010/main" val="29971030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Data structure is key to be able to tell our collective story well</a:t>
            </a:r>
          </a:p>
          <a:p>
            <a:pPr lvl="0"/>
            <a:r>
              <a:rPr lang="en-US" dirty="0"/>
              <a:t>Connect to Strategic goals / Performance Goal 3.2:</a:t>
            </a:r>
          </a:p>
          <a:p>
            <a:pPr lvl="0"/>
            <a:endParaRPr lang="en-US" dirty="0"/>
          </a:p>
          <a:p>
            <a:r>
              <a:rPr lang="en-US" b="1" i="1" dirty="0"/>
              <a:t>“Performance Goal 3.2: Strengthen Local Capacity</a:t>
            </a:r>
            <a:endParaRPr lang="en-US" i="1" dirty="0"/>
          </a:p>
          <a:p>
            <a:r>
              <a:rPr lang="en-US" i="1" dirty="0"/>
              <a:t>Increase the percentage of projects with documented gains in the capacity of host country individuals”</a:t>
            </a:r>
          </a:p>
          <a:p>
            <a:pPr lvl="0"/>
            <a:endParaRPr lang="en-US" dirty="0"/>
          </a:p>
          <a:p>
            <a:pPr lvl="0"/>
            <a:r>
              <a:rPr lang="en-US" dirty="0"/>
              <a:t>Magic: Volunteer in village over two years </a:t>
            </a:r>
          </a:p>
          <a:p>
            <a:pPr lvl="0"/>
            <a:r>
              <a:rPr lang="en-US" dirty="0"/>
              <a:t>Volunteers collaborate with a counterpart – </a:t>
            </a:r>
          </a:p>
          <a:p>
            <a:pPr lvl="0"/>
            <a:r>
              <a:rPr lang="en-US" dirty="0"/>
              <a:t>Need to show how all activities synergize to lead to outcomes</a:t>
            </a:r>
          </a:p>
          <a:p>
            <a:pPr lvl="0"/>
            <a:r>
              <a:rPr lang="en-US" dirty="0"/>
              <a:t>Goal 2 &amp; 3 both require consistent long term thinking and results come from cumulative interventions.</a:t>
            </a:r>
          </a:p>
          <a:p>
            <a:pPr lvl="0"/>
            <a:r>
              <a:rPr lang="en-US" dirty="0" err="1"/>
              <a:t>Bottomline</a:t>
            </a:r>
            <a:r>
              <a:rPr lang="en-US" dirty="0"/>
              <a:t>: How do we measure our unique value proposition?</a:t>
            </a:r>
          </a:p>
          <a:p>
            <a:pPr lvl="0"/>
            <a:r>
              <a:rPr lang="en-US" dirty="0"/>
              <a:t>We don’t current with activity to outcome approach; we want to be able to say outcome is result of group of activities, but currently cannot</a:t>
            </a:r>
          </a:p>
        </p:txBody>
      </p:sp>
      <p:sp>
        <p:nvSpPr>
          <p:cNvPr id="4" name="Slide Number Placeholder 3"/>
          <p:cNvSpPr>
            <a:spLocks noGrp="1"/>
          </p:cNvSpPr>
          <p:nvPr>
            <p:ph type="sldNum" sz="quarter" idx="10"/>
          </p:nvPr>
        </p:nvSpPr>
        <p:spPr/>
        <p:txBody>
          <a:bodyPr/>
          <a:lstStyle/>
          <a:p>
            <a:fld id="{B102E2CF-319B-3541-9C5F-134082A5A131}" type="slidenum">
              <a:rPr lang="en-US" smtClean="0"/>
              <a:pPr/>
              <a:t>21</a:t>
            </a:fld>
            <a:endParaRPr lang="en-US"/>
          </a:p>
        </p:txBody>
      </p:sp>
    </p:spTree>
    <p:extLst>
      <p:ext uri="{BB962C8B-B14F-4D97-AF65-F5344CB8AC3E}">
        <p14:creationId xmlns:p14="http://schemas.microsoft.com/office/powerpoint/2010/main" val="4046204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Structure built requires outcomes to link directly to a single activity -&gt; 1:1 link</a:t>
            </a:r>
          </a:p>
          <a:p>
            <a:pPr lvl="0"/>
            <a:r>
              <a:rPr lang="en-US" dirty="0"/>
              <a:t>How do we know the work we are doing is a best practice?</a:t>
            </a:r>
          </a:p>
          <a:p>
            <a:pPr lvl="0"/>
            <a:r>
              <a:rPr lang="en-US" dirty="0"/>
              <a:t>How do we know what it takes to have a successful activity?</a:t>
            </a:r>
          </a:p>
          <a:p>
            <a:pPr lvl="0"/>
            <a:r>
              <a:rPr lang="en-US" dirty="0"/>
              <a:t>How do we know if Volunteers were prepared to successfully conduct the activity?</a:t>
            </a:r>
          </a:p>
          <a:p>
            <a:pPr lvl="0"/>
            <a:r>
              <a:rPr lang="en-US" dirty="0"/>
              <a:t>Are volunteers trained to do the work they do</a:t>
            </a:r>
          </a:p>
        </p:txBody>
      </p:sp>
      <p:sp>
        <p:nvSpPr>
          <p:cNvPr id="4" name="Slide Number Placeholder 3"/>
          <p:cNvSpPr>
            <a:spLocks noGrp="1"/>
          </p:cNvSpPr>
          <p:nvPr>
            <p:ph type="sldNum" sz="quarter" idx="10"/>
          </p:nvPr>
        </p:nvSpPr>
        <p:spPr/>
        <p:txBody>
          <a:bodyPr/>
          <a:lstStyle/>
          <a:p>
            <a:fld id="{B102E2CF-319B-3541-9C5F-134082A5A131}" type="slidenum">
              <a:rPr lang="en-US" smtClean="0"/>
              <a:pPr/>
              <a:t>22</a:t>
            </a:fld>
            <a:endParaRPr lang="en-US"/>
          </a:p>
        </p:txBody>
      </p:sp>
    </p:spTree>
    <p:extLst>
      <p:ext uri="{BB962C8B-B14F-4D97-AF65-F5344CB8AC3E}">
        <p14:creationId xmlns:p14="http://schemas.microsoft.com/office/powerpoint/2010/main" val="500238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Many to one relationship between activities and outcomes that collectively lead to outcomes</a:t>
            </a:r>
          </a:p>
          <a:p>
            <a:pPr lvl="0"/>
            <a:r>
              <a:rPr lang="en-US" dirty="0"/>
              <a:t>Largest change to user / Largest structural change / will require training and support</a:t>
            </a:r>
          </a:p>
          <a:p>
            <a:pPr lvl="0"/>
            <a:r>
              <a:rPr lang="en-US" dirty="0"/>
              <a:t>Need change management to train and adjust format of reporting</a:t>
            </a:r>
          </a:p>
          <a:p>
            <a:pPr lvl="0"/>
            <a:r>
              <a:rPr lang="en-US" dirty="0"/>
              <a:t>Currently train and spending time to develop materials to support post in explaining to Volunteers how to report properly because design not built to how Volunteers intuitively want to report and/or how Volunteers conduct activities/projects</a:t>
            </a:r>
          </a:p>
          <a:p>
            <a:pPr lvl="0"/>
            <a:r>
              <a:rPr lang="en-US" dirty="0"/>
              <a:t>Agency growing away from reporting outputs/number of beneficiaries reached – to wanting to document and report outcomes/changes/results – eventually impact</a:t>
            </a:r>
          </a:p>
        </p:txBody>
      </p:sp>
      <p:sp>
        <p:nvSpPr>
          <p:cNvPr id="4" name="Slide Number Placeholder 3"/>
          <p:cNvSpPr>
            <a:spLocks noGrp="1"/>
          </p:cNvSpPr>
          <p:nvPr>
            <p:ph type="sldNum" sz="quarter" idx="10"/>
          </p:nvPr>
        </p:nvSpPr>
        <p:spPr/>
        <p:txBody>
          <a:bodyPr/>
          <a:lstStyle/>
          <a:p>
            <a:fld id="{B102E2CF-319B-3541-9C5F-134082A5A131}" type="slidenum">
              <a:rPr lang="en-US" smtClean="0"/>
              <a:pPr/>
              <a:t>23</a:t>
            </a:fld>
            <a:endParaRPr lang="en-US"/>
          </a:p>
        </p:txBody>
      </p:sp>
    </p:spTree>
    <p:extLst>
      <p:ext uri="{BB962C8B-B14F-4D97-AF65-F5344CB8AC3E}">
        <p14:creationId xmlns:p14="http://schemas.microsoft.com/office/powerpoint/2010/main" val="1933395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Flexible system to allow for observations overtime</a:t>
            </a:r>
          </a:p>
          <a:p>
            <a:pPr defTabSz="465887">
              <a:defRPr/>
            </a:pPr>
            <a:r>
              <a:rPr lang="en-US" dirty="0"/>
              <a:t>Currently VRT does not support collecting observations/measures taken overtime that are outside of an activity</a:t>
            </a:r>
          </a:p>
          <a:p>
            <a:pPr lvl="0"/>
            <a:r>
              <a:rPr lang="en-US" dirty="0"/>
              <a:t>Opportunity to incorporate community needs assessment which currently exists outside the VRT system and requires post to track and set up and additional database to compare overtime</a:t>
            </a:r>
          </a:p>
          <a:p>
            <a:pPr lvl="0"/>
            <a:r>
              <a:rPr lang="en-US" dirty="0"/>
              <a:t>Structure to allow for more rigorous M&amp;E in the future</a:t>
            </a:r>
          </a:p>
          <a:p>
            <a:pPr lvl="0"/>
            <a:r>
              <a:rPr lang="en-US" dirty="0"/>
              <a:t>Connect to Per Goal 3.1 &amp; 3.2 </a:t>
            </a:r>
          </a:p>
          <a:p>
            <a:pPr lvl="0"/>
            <a:endParaRPr lang="en-US" dirty="0"/>
          </a:p>
          <a:p>
            <a:r>
              <a:rPr lang="en-US" b="1" i="1" dirty="0"/>
              <a:t>“Performance Goal 3.1: Advance Community-Based Development Outcomes</a:t>
            </a:r>
            <a:endParaRPr lang="en-US" i="1" dirty="0"/>
          </a:p>
          <a:p>
            <a:r>
              <a:rPr lang="en-US" i="1" dirty="0"/>
              <a:t>Increase the percentage of projects with documented gains on community-based development outcomes</a:t>
            </a:r>
          </a:p>
          <a:p>
            <a:r>
              <a:rPr lang="en-US" i="1" dirty="0"/>
              <a:t> </a:t>
            </a:r>
          </a:p>
          <a:p>
            <a:r>
              <a:rPr lang="en-US" b="1" i="1" dirty="0"/>
              <a:t>Performance Goal 3.2: Strengthen Local Capacity</a:t>
            </a:r>
            <a:endParaRPr lang="en-US" i="1" dirty="0"/>
          </a:p>
          <a:p>
            <a:r>
              <a:rPr lang="en-US" i="1" dirty="0"/>
              <a:t>Increase the percentage of projects with documented gains in the capacity of host country individuals”</a:t>
            </a:r>
          </a:p>
          <a:p>
            <a:pPr lvl="0"/>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24</a:t>
            </a:fld>
            <a:endParaRPr lang="en-US"/>
          </a:p>
        </p:txBody>
      </p:sp>
    </p:spTree>
    <p:extLst>
      <p:ext uri="{BB962C8B-B14F-4D97-AF65-F5344CB8AC3E}">
        <p14:creationId xmlns:p14="http://schemas.microsoft.com/office/powerpoint/2010/main" val="481243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Related to delinking activities and outcomes</a:t>
            </a:r>
          </a:p>
          <a:p>
            <a:pPr defTabSz="465887">
              <a:defRPr/>
            </a:pPr>
            <a:r>
              <a:rPr lang="en-US" dirty="0"/>
              <a:t>Inherent complexities to collecting data; desire to build tool to minimize – not complicate</a:t>
            </a:r>
          </a:p>
          <a:p>
            <a:pPr lvl="0"/>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25</a:t>
            </a:fld>
            <a:endParaRPr lang="en-US"/>
          </a:p>
        </p:txBody>
      </p:sp>
    </p:spTree>
    <p:extLst>
      <p:ext uri="{BB962C8B-B14F-4D97-AF65-F5344CB8AC3E}">
        <p14:creationId xmlns:p14="http://schemas.microsoft.com/office/powerpoint/2010/main" val="9442610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Most needed, most requested fix to make</a:t>
            </a:r>
          </a:p>
          <a:p>
            <a:pPr lvl="0"/>
            <a:r>
              <a:rPr lang="en-US" dirty="0"/>
              <a:t>Purpose: To better document who achieved results and to reduce double counting</a:t>
            </a:r>
          </a:p>
          <a:p>
            <a:r>
              <a:rPr lang="en-US" dirty="0"/>
              <a:t>Ability to include Case Reporting – something PEPFAR and health projects might be seeking to do to meet partnership and local ministry requirements</a:t>
            </a:r>
            <a:r>
              <a:rPr lang="en-US" dirty="0" smtClean="0">
                <a:effectLst/>
              </a:rPr>
              <a:t> </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B102E2CF-319B-3541-9C5F-134082A5A131}" type="slidenum">
              <a:rPr lang="en-US" smtClean="0"/>
              <a:pPr/>
              <a:t>26</a:t>
            </a:fld>
            <a:endParaRPr lang="en-US"/>
          </a:p>
        </p:txBody>
      </p:sp>
    </p:spTree>
    <p:extLst>
      <p:ext uri="{BB962C8B-B14F-4D97-AF65-F5344CB8AC3E}">
        <p14:creationId xmlns:p14="http://schemas.microsoft.com/office/powerpoint/2010/main" val="944261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solidFill>
                  <a:srgbClr val="000000"/>
                </a:solidFill>
              </a:rPr>
              <a:t>Tie into the earlier comment about preparing for future effort/changes in business processes</a:t>
            </a:r>
          </a:p>
          <a:p>
            <a:pPr defTabSz="465887">
              <a:defRPr/>
            </a:pPr>
            <a:endParaRPr lang="en-US" dirty="0" smtClean="0">
              <a:solidFill>
                <a:srgbClr val="000000"/>
              </a:solidFill>
            </a:endParaRPr>
          </a:p>
          <a:p>
            <a:pPr defTabSz="465887">
              <a:defRPr/>
            </a:pPr>
            <a:r>
              <a:rPr lang="en-US" dirty="0" smtClean="0">
                <a:solidFill>
                  <a:srgbClr val="000000"/>
                </a:solidFill>
              </a:rPr>
              <a:t>If Strategic Plan</a:t>
            </a:r>
            <a:r>
              <a:rPr lang="en-US" baseline="0" dirty="0" smtClean="0">
                <a:solidFill>
                  <a:srgbClr val="000000"/>
                </a:solidFill>
              </a:rPr>
              <a:t> d</a:t>
            </a:r>
            <a:r>
              <a:rPr lang="en-US" dirty="0" smtClean="0">
                <a:solidFill>
                  <a:srgbClr val="000000"/>
                </a:solidFill>
              </a:rPr>
              <a:t>esires to:</a:t>
            </a:r>
          </a:p>
          <a:p>
            <a:pPr defTabSz="465887">
              <a:defRPr/>
            </a:pPr>
            <a:endParaRPr lang="en-US" dirty="0" smtClean="0">
              <a:solidFill>
                <a:srgbClr val="000000"/>
              </a:solidFill>
            </a:endParaRPr>
          </a:p>
          <a:p>
            <a:pPr marL="232943" indent="-232943" defTabSz="465887">
              <a:buFontTx/>
              <a:buAutoNum type="arabicParenR"/>
              <a:defRPr/>
            </a:pPr>
            <a:r>
              <a:rPr lang="en-US" dirty="0" smtClean="0">
                <a:solidFill>
                  <a:srgbClr val="000000"/>
                </a:solidFill>
              </a:rPr>
              <a:t>Establish an environment conducive</a:t>
            </a:r>
            <a:r>
              <a:rPr lang="en-US" baseline="0" dirty="0" smtClean="0">
                <a:solidFill>
                  <a:srgbClr val="000000"/>
                </a:solidFill>
              </a:rPr>
              <a:t> to Volunteer success through an integrated approach to developing effective project, preparing work sites, and successfully collaborating with local partners. Establish well-defined and meaningful work opportunities for Volunteers by selecting sites with well-documented needs. (Strategic Obj. 7: Site Development)</a:t>
            </a:r>
          </a:p>
          <a:p>
            <a:pPr marL="232943" indent="-232943" defTabSz="465887">
              <a:buFontTx/>
              <a:buAutoNum type="arabicParenR"/>
              <a:defRPr/>
            </a:pPr>
            <a:r>
              <a:rPr lang="en-US" baseline="0" dirty="0" smtClean="0">
                <a:solidFill>
                  <a:srgbClr val="000000"/>
                </a:solidFill>
              </a:rPr>
              <a:t>Increase the percentage of projects with documented gains on community-based development </a:t>
            </a:r>
            <a:r>
              <a:rPr lang="en-US" b="1" baseline="0" dirty="0" smtClean="0">
                <a:solidFill>
                  <a:srgbClr val="000000"/>
                </a:solidFill>
              </a:rPr>
              <a:t>outcomes</a:t>
            </a:r>
            <a:r>
              <a:rPr lang="en-US" baseline="0" dirty="0" smtClean="0">
                <a:solidFill>
                  <a:srgbClr val="000000"/>
                </a:solidFill>
              </a:rPr>
              <a:t>. (Performance Goal 3.1)</a:t>
            </a:r>
          </a:p>
          <a:p>
            <a:pPr marL="232943" indent="-232943" defTabSz="465887">
              <a:buFontTx/>
              <a:buAutoNum type="arabicParenR"/>
              <a:defRPr/>
            </a:pPr>
            <a:r>
              <a:rPr lang="en-US" baseline="0" dirty="0" smtClean="0">
                <a:solidFill>
                  <a:srgbClr val="000000"/>
                </a:solidFill>
              </a:rPr>
              <a:t>Advance the agency’s ability to measure progress, improve performance, and demonstrate impact through integrated monitoring, reporting, and evaluation practices. (Strategic Obj. 11)</a:t>
            </a:r>
          </a:p>
          <a:p>
            <a:pPr marL="232943" indent="-232943" defTabSz="465887">
              <a:buFontTx/>
              <a:buAutoNum type="arabicParenR"/>
              <a:defRPr/>
            </a:pPr>
            <a:endParaRPr lang="en-US" dirty="0" smtClean="0">
              <a:solidFill>
                <a:srgbClr val="000000"/>
              </a:solidFill>
            </a:endParaRPr>
          </a:p>
          <a:p>
            <a:pPr defTabSz="465887">
              <a:defRPr/>
            </a:pPr>
            <a:r>
              <a:rPr lang="en-US" dirty="0" smtClean="0">
                <a:solidFill>
                  <a:srgbClr val="000000"/>
                </a:solidFill>
              </a:rPr>
              <a:t>Having a</a:t>
            </a:r>
            <a:r>
              <a:rPr lang="en-US" baseline="0" dirty="0" smtClean="0">
                <a:solidFill>
                  <a:srgbClr val="000000"/>
                </a:solidFill>
              </a:rPr>
              <a:t> method to document and continue reporting on outcomes across multiple generations of Volunteers is essential.</a:t>
            </a:r>
          </a:p>
          <a:p>
            <a:pPr defTabSz="465887">
              <a:defRPr/>
            </a:pPr>
            <a:r>
              <a:rPr lang="en-US" baseline="0" dirty="0" smtClean="0">
                <a:solidFill>
                  <a:srgbClr val="000000"/>
                </a:solidFill>
              </a:rPr>
              <a:t>Site history is kept and documented in post-specific methods. Opportunity to integrate systems and connect Volunteers VRFs to site history information.</a:t>
            </a:r>
            <a:endParaRPr lang="en-US"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27</a:t>
            </a:fld>
            <a:endParaRPr lang="en-US"/>
          </a:p>
        </p:txBody>
      </p:sp>
    </p:spTree>
    <p:extLst>
      <p:ext uri="{BB962C8B-B14F-4D97-AF65-F5344CB8AC3E}">
        <p14:creationId xmlns:p14="http://schemas.microsoft.com/office/powerpoint/2010/main" val="832144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From USAID review of Feed The Future:</a:t>
            </a:r>
          </a:p>
          <a:p>
            <a:r>
              <a:rPr lang="en-US" i="1" dirty="0"/>
              <a:t>Program Manager does not verify data by comparing data on training sign-in sheets or other project related data forms completed by Peace Corps Volunteers.</a:t>
            </a:r>
          </a:p>
          <a:p>
            <a:r>
              <a:rPr lang="en-US" i="1" dirty="0"/>
              <a:t>Peace Corp Office in Washington does not verify data it receives from the Program Manager or provide feedback to the Program Manager on data quality</a:t>
            </a:r>
          </a:p>
          <a:p>
            <a:r>
              <a:rPr lang="en-US" i="1" dirty="0"/>
              <a:t>The results reported to USAID by Peace Corps for FY 2012 and FY 2013 Semester 1 do not match results in electronic reports found at the Peace Corps office in Togo for the same periods</a:t>
            </a:r>
          </a:p>
          <a:p>
            <a:pPr lvl="0"/>
            <a:endParaRPr lang="en-US" dirty="0"/>
          </a:p>
          <a:p>
            <a:pPr lvl="0"/>
            <a:r>
              <a:rPr lang="en-US" dirty="0"/>
              <a:t>Partners want to verify that the $$ spend when to the number of people it was intended for; require documentation that can verify (e.g., sign in sheet with signatures)</a:t>
            </a:r>
          </a:p>
          <a:p>
            <a:pPr lvl="0"/>
            <a:r>
              <a:rPr lang="en-US" dirty="0"/>
              <a:t>New standards and expectations for development; anticipate more funders and development agencies will adopt similar expectations of current partners</a:t>
            </a:r>
          </a:p>
          <a:p>
            <a:pPr lvl="0"/>
            <a:r>
              <a:rPr lang="en-US" dirty="0"/>
              <a:t>Current process at PC being developed requires documenting and keeping a paper-based audit trail; requires two processes for post to keep track of: VRF results reported and original tools to collect and document results</a:t>
            </a:r>
          </a:p>
          <a:p>
            <a:pPr lvl="0"/>
            <a:r>
              <a:rPr lang="en-US" dirty="0"/>
              <a:t>Laborious to document, track, and connect during audits</a:t>
            </a:r>
          </a:p>
          <a:p>
            <a:pPr lvl="0"/>
            <a:r>
              <a:rPr lang="en-US" dirty="0"/>
              <a:t>Will increase over time as we continue to partner with new organizations</a:t>
            </a:r>
          </a:p>
          <a:p>
            <a:pPr lvl="0"/>
            <a:r>
              <a:rPr lang="en-US" dirty="0"/>
              <a:t>Purpose: to improve the audit trail, improve process and ability to verify results reported</a:t>
            </a:r>
          </a:p>
          <a:p>
            <a:pPr lvl="0"/>
            <a:r>
              <a:rPr lang="en-US" dirty="0"/>
              <a:t>Increase data quality </a:t>
            </a:r>
          </a:p>
          <a:p>
            <a:pPr lvl="0"/>
            <a:r>
              <a:rPr lang="en-US" dirty="0"/>
              <a:t>Attach to VRF file </a:t>
            </a:r>
          </a:p>
          <a:p>
            <a:r>
              <a:rPr lang="en-US" dirty="0"/>
              <a:t>Opportunity to build a system to support anticipated partnership requirements</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28</a:t>
            </a:fld>
            <a:endParaRPr lang="en-US"/>
          </a:p>
        </p:txBody>
      </p:sp>
    </p:spTree>
    <p:extLst>
      <p:ext uri="{BB962C8B-B14F-4D97-AF65-F5344CB8AC3E}">
        <p14:creationId xmlns:p14="http://schemas.microsoft.com/office/powerpoint/2010/main" val="1355985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Removes need to use people to file and sort to keep track of records</a:t>
            </a:r>
          </a:p>
          <a:p>
            <a:pPr lvl="0"/>
            <a:r>
              <a:rPr lang="en-US" dirty="0"/>
              <a:t>Ability to drill down to tool with conducting an audit</a:t>
            </a:r>
          </a:p>
          <a:p>
            <a:pPr lvl="0"/>
            <a:r>
              <a:rPr lang="en-US" dirty="0"/>
              <a:t>Purpose: Improves audit trail for Congress and Partnerships</a:t>
            </a:r>
          </a:p>
          <a:p>
            <a:pPr lvl="0"/>
            <a:r>
              <a:rPr lang="en-US" dirty="0"/>
              <a:t>Keep all documents stored centrally in a system that can be managed throughout staff turnover</a:t>
            </a:r>
          </a:p>
          <a:p>
            <a:pPr lvl="0"/>
            <a:r>
              <a:rPr lang="en-US" dirty="0"/>
              <a:t>Need to explain DQA / spell out more clearly; call out partners/funders that require this</a:t>
            </a:r>
          </a:p>
          <a:p>
            <a:r>
              <a:rPr lang="en-US" dirty="0"/>
              <a:t>Suggest direction PC moving it.. higher standards for data quality – assessing/tracking/monitoring data quality anticipated in future for all projects/work</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29</a:t>
            </a:fld>
            <a:endParaRPr lang="en-US"/>
          </a:p>
        </p:txBody>
      </p:sp>
    </p:spTree>
    <p:extLst>
      <p:ext uri="{BB962C8B-B14F-4D97-AF65-F5344CB8AC3E}">
        <p14:creationId xmlns:p14="http://schemas.microsoft.com/office/powerpoint/2010/main" val="174059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Changes are grounded in Strategic Plan</a:t>
            </a:r>
          </a:p>
          <a:p>
            <a:pPr lvl="0"/>
            <a:r>
              <a:rPr lang="en-US" dirty="0"/>
              <a:t>Silverlight was best solution for previous offline access requirement, but will become a legacy application within coming years</a:t>
            </a:r>
          </a:p>
          <a:p>
            <a:pPr defTabSz="465887">
              <a:defRPr/>
            </a:pPr>
            <a:r>
              <a:rPr lang="en-US" dirty="0"/>
              <a:t>Silverlight no longer developed by Microsoft – was good but not now</a:t>
            </a:r>
          </a:p>
          <a:p>
            <a:pPr lvl="0"/>
            <a:r>
              <a:rPr lang="en-US" dirty="0"/>
              <a:t>Goal to move away from legacy applications</a:t>
            </a:r>
          </a:p>
          <a:p>
            <a:pPr lvl="0"/>
            <a:endParaRPr lang="en-US" dirty="0"/>
          </a:p>
          <a:p>
            <a:pPr lvl="0"/>
            <a:r>
              <a:rPr lang="en-US" dirty="0"/>
              <a:t>Ability to connect and link databases; if databases are correlated we can get better information</a:t>
            </a:r>
          </a:p>
          <a:p>
            <a:pPr defTabSz="465887">
              <a:defRPr/>
            </a:pPr>
            <a:r>
              <a:rPr lang="en-US" dirty="0"/>
              <a:t>Modern tracking ability -&gt; easy database maintenance, easy data access, ability to integrate data for correlations</a:t>
            </a:r>
            <a:r>
              <a:rPr lang="en-US" dirty="0" smtClean="0">
                <a:effectLst/>
              </a:rPr>
              <a:t> </a:t>
            </a:r>
            <a:endParaRPr lang="en-US" dirty="0" smtClean="0"/>
          </a:p>
          <a:p>
            <a:pPr lvl="0"/>
            <a:endParaRPr lang="en-US" dirty="0"/>
          </a:p>
          <a:p>
            <a:pPr lvl="0"/>
            <a:r>
              <a:rPr lang="en-US" dirty="0"/>
              <a:t>Need solution for use on mobile devices</a:t>
            </a:r>
          </a:p>
          <a:p>
            <a:pPr lvl="0"/>
            <a:endParaRPr lang="en-US" dirty="0"/>
          </a:p>
          <a:p>
            <a:pPr defTabSz="465887">
              <a:spcAft>
                <a:spcPts val="611"/>
              </a:spcAft>
            </a:pPr>
            <a:r>
              <a:rPr lang="en-US" b="1" dirty="0"/>
              <a:t>Strategic Obj. 11: </a:t>
            </a:r>
            <a:r>
              <a:rPr lang="en-US" dirty="0"/>
              <a:t>“Advance ability to measure progress, improve performance, and demonstrate impact”</a:t>
            </a:r>
          </a:p>
          <a:p>
            <a:pPr defTabSz="465887">
              <a:spcAft>
                <a:spcPts val="611"/>
              </a:spcAft>
            </a:pPr>
            <a:r>
              <a:rPr lang="en-US" b="1" dirty="0"/>
              <a:t>Strategic Obj. 10: </a:t>
            </a:r>
            <a:r>
              <a:rPr lang="en-US" dirty="0"/>
              <a:t>“Enable seamless communication and collaboration for all Volunteers and staff by modernizing and integrating information technology systems and leveraging the innovation of Volunteers and staff in the field.</a:t>
            </a:r>
          </a:p>
          <a:p>
            <a:pPr defTabSz="465887">
              <a:spcAft>
                <a:spcPts val="611"/>
              </a:spcAft>
            </a:pPr>
            <a:r>
              <a:rPr lang="en-US" b="1" dirty="0"/>
              <a:t>Strategic Obj. 3</a:t>
            </a:r>
            <a:r>
              <a:rPr lang="en-US" dirty="0"/>
              <a:t>: “Advance community-based development by strengthening the capacity of local individuals and communities, focusing of highly effective technical interventions and leveraging strategic partnerships”</a:t>
            </a:r>
          </a:p>
          <a:p>
            <a:pPr defTabSz="465887"/>
            <a:endParaRPr lang="en-US" dirty="0"/>
          </a:p>
          <a:p>
            <a:pPr lvl="0"/>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a:t>
            </a:fld>
            <a:endParaRPr lang="en-US"/>
          </a:p>
        </p:txBody>
      </p:sp>
    </p:spTree>
    <p:extLst>
      <p:ext uri="{BB962C8B-B14F-4D97-AF65-F5344CB8AC3E}">
        <p14:creationId xmlns:p14="http://schemas.microsoft.com/office/powerpoint/2010/main" val="1173047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Capturing quick and easily what’s already being worked on and shared – </a:t>
            </a:r>
            <a:r>
              <a:rPr lang="en-US" dirty="0" err="1"/>
              <a:t>resharing</a:t>
            </a:r>
            <a:r>
              <a:rPr lang="en-US" dirty="0"/>
              <a:t> with larger audience</a:t>
            </a:r>
          </a:p>
          <a:p>
            <a:pPr lvl="0"/>
            <a:r>
              <a:rPr lang="en-US" dirty="0"/>
              <a:t>Volunteers spend time on success stories, but they are putting them in their blogs – propose attachment ability that accepts URLs and archives blog posts</a:t>
            </a:r>
          </a:p>
          <a:p>
            <a:pPr lvl="0"/>
            <a:r>
              <a:rPr lang="en-US" dirty="0"/>
              <a:t>Download and store web-archive so we don’t lost them when Volunteers leave</a:t>
            </a:r>
          </a:p>
          <a:p>
            <a:pPr lvl="0"/>
            <a:r>
              <a:rPr lang="en-US" dirty="0"/>
              <a:t>Senior Leaders/Carrie desire to better tell and share Volunteers’ stories</a:t>
            </a:r>
          </a:p>
          <a:p>
            <a:pPr lvl="0"/>
            <a:r>
              <a:rPr lang="en-US" dirty="0"/>
              <a:t>Current text box is limiting for purposes beyond post use</a:t>
            </a:r>
          </a:p>
          <a:p>
            <a:pPr lvl="0"/>
            <a:r>
              <a:rPr lang="en-US" dirty="0"/>
              <a:t>PC desires to learn more and share more about successes documented and told by Volunteers</a:t>
            </a:r>
          </a:p>
          <a:p>
            <a:pPr lvl="0"/>
            <a:r>
              <a:rPr lang="en-US" dirty="0"/>
              <a:t>Desire for better written and more thorough work</a:t>
            </a:r>
          </a:p>
          <a:p>
            <a:pPr lvl="0"/>
            <a:endParaRPr lang="en-US" dirty="0"/>
          </a:p>
          <a:p>
            <a:r>
              <a:rPr lang="en-US" dirty="0"/>
              <a:t>Suggestion: PeopleSoft? PC/Facebook and PC/blog connections – connect to </a:t>
            </a:r>
            <a:r>
              <a:rPr lang="en-US" dirty="0" err="1"/>
              <a:t>Comm’s</a:t>
            </a:r>
            <a:r>
              <a:rPr lang="en-US" dirty="0"/>
              <a:t> page? </a:t>
            </a:r>
            <a:r>
              <a:rPr lang="en-US" dirty="0" err="1"/>
              <a:t>PCLive</a:t>
            </a:r>
            <a:endParaRPr lang="en-US" dirty="0"/>
          </a:p>
          <a:p>
            <a:r>
              <a:rPr lang="en-US" dirty="0"/>
              <a:t>Opportunity to develop guides, templates, etc.</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30</a:t>
            </a:fld>
            <a:endParaRPr lang="en-US"/>
          </a:p>
        </p:txBody>
      </p:sp>
    </p:spTree>
    <p:extLst>
      <p:ext uri="{BB962C8B-B14F-4D97-AF65-F5344CB8AC3E}">
        <p14:creationId xmlns:p14="http://schemas.microsoft.com/office/powerpoint/2010/main" val="2330756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465887">
              <a:defRPr/>
            </a:pPr>
            <a:r>
              <a:rPr lang="en-US" dirty="0" smtClean="0">
                <a:solidFill>
                  <a:srgbClr val="FF0000"/>
                </a:solidFill>
              </a:rPr>
              <a:t>Strategic Plan:</a:t>
            </a:r>
          </a:p>
          <a:p>
            <a:pPr marL="0" lvl="1" defTabSz="465887">
              <a:defRPr/>
            </a:pPr>
            <a:endParaRPr lang="en-US" dirty="0" smtClean="0">
              <a:solidFill>
                <a:srgbClr val="FF0000"/>
              </a:solidFill>
            </a:endParaRPr>
          </a:p>
          <a:p>
            <a:pPr marL="0" lvl="1" defTabSz="465887">
              <a:defRPr/>
            </a:pPr>
            <a:r>
              <a:rPr lang="en-US" i="1" dirty="0" smtClean="0">
                <a:solidFill>
                  <a:srgbClr val="FF0000"/>
                </a:solidFill>
              </a:rPr>
              <a:t>“</a:t>
            </a:r>
            <a:r>
              <a:rPr lang="en-US" i="1" dirty="0"/>
              <a:t>Build modern tracking, analysis, and reporting applications that enable easy database maintenance, data integration, and data access”</a:t>
            </a:r>
          </a:p>
          <a:p>
            <a:pPr marL="0" lvl="1" defTabSz="465887">
              <a:defRPr/>
            </a:pPr>
            <a:endParaRPr lang="en-US" i="1" dirty="0"/>
          </a:p>
          <a:p>
            <a:r>
              <a:rPr lang="en-US" b="1" i="1" dirty="0"/>
              <a:t>“Performance Goal 11.2: Increase Evidence-Based Decisions</a:t>
            </a:r>
          </a:p>
          <a:p>
            <a:r>
              <a:rPr lang="en-US" i="1" dirty="0"/>
              <a:t>Increase the percentage of posts and headquarters offices that demonstrate the use of evidence in program, policy, and/or budget decisions to 100 percent by FY 2016”</a:t>
            </a:r>
          </a:p>
          <a:p>
            <a:pPr marL="0" lvl="1" defTabSz="465887">
              <a:defRPr/>
            </a:pPr>
            <a:endParaRPr lang="en-US" i="1" dirty="0"/>
          </a:p>
          <a:p>
            <a:pPr marL="0" lvl="1" defTabSz="465887">
              <a:defRPr/>
            </a:pPr>
            <a:r>
              <a:rPr lang="en-US" dirty="0" smtClean="0"/>
              <a:t>- Cannot answer these questions</a:t>
            </a:r>
            <a:r>
              <a:rPr lang="en-US" baseline="0" dirty="0" smtClean="0"/>
              <a:t> </a:t>
            </a:r>
            <a:r>
              <a:rPr lang="en-US" dirty="0" smtClean="0"/>
              <a:t>without correlating VRT data with other databases:</a:t>
            </a:r>
            <a:endParaRPr lang="en-US" i="1" dirty="0"/>
          </a:p>
          <a:p>
            <a:pPr marL="0" lvl="1" defTabSz="465887">
              <a:defRPr/>
            </a:pPr>
            <a:r>
              <a:rPr lang="en-US" dirty="0" smtClean="0">
                <a:solidFill>
                  <a:srgbClr val="FF0000"/>
                </a:solidFill>
              </a:rPr>
              <a:t>- Acknowledge it will require collaboration/integration between stakeholders of the other systems</a:t>
            </a:r>
          </a:p>
          <a:p>
            <a:pPr marL="0" lvl="1" defTabSz="465887">
              <a:defRPr/>
            </a:pPr>
            <a:endParaRPr lang="en-US" dirty="0" smtClean="0">
              <a:solidFill>
                <a:srgbClr val="FF0000"/>
              </a:solidFill>
            </a:endParaRPr>
          </a:p>
          <a:p>
            <a:pPr marL="0" lvl="1" defTabSz="465887">
              <a:defRPr/>
            </a:pPr>
            <a:endParaRPr lang="en-US"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31</a:t>
            </a:fld>
            <a:endParaRPr lang="en-US"/>
          </a:p>
        </p:txBody>
      </p:sp>
    </p:spTree>
    <p:extLst>
      <p:ext uri="{BB962C8B-B14F-4D97-AF65-F5344CB8AC3E}">
        <p14:creationId xmlns:p14="http://schemas.microsoft.com/office/powerpoint/2010/main" val="1218752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How do we integrate VRT with training?</a:t>
            </a:r>
          </a:p>
          <a:p>
            <a:pPr lvl="0"/>
            <a:r>
              <a:rPr lang="en-US" dirty="0"/>
              <a:t>Training data exists in TSR – opportunity to integrate the TSR into VRT and allow for more timely reporting on training events</a:t>
            </a:r>
          </a:p>
          <a:p>
            <a:pPr lvl="0"/>
            <a:r>
              <a:rPr lang="en-US" dirty="0"/>
              <a:t>Record time of training events (PST, IST, other workshops and training topics etc.)</a:t>
            </a:r>
          </a:p>
          <a:p>
            <a:r>
              <a:rPr lang="en-US" dirty="0"/>
              <a:t>Desire to do continue training (online, self-directed, TEFL certificate program requirements)</a:t>
            </a:r>
            <a:r>
              <a:rPr lang="en-US" dirty="0" smtClean="0">
                <a:effectLst/>
              </a:rPr>
              <a:t> </a:t>
            </a:r>
          </a:p>
          <a:p>
            <a:endParaRPr lang="en-US" dirty="0" smtClean="0">
              <a:effectLst/>
            </a:endParaRPr>
          </a:p>
          <a:p>
            <a:r>
              <a:rPr lang="en-US" i="1" dirty="0" smtClean="0">
                <a:effectLst/>
              </a:rPr>
              <a:t>“Continue to evaluate and refine the training materials developed through</a:t>
            </a:r>
            <a:r>
              <a:rPr lang="en-US" i="1" baseline="0" dirty="0" smtClean="0">
                <a:effectLst/>
              </a:rPr>
              <a:t> FITU strategy” (Strategy of Strategic Obj. 8)</a:t>
            </a:r>
          </a:p>
          <a:p>
            <a:endParaRPr lang="en-US" i="1" dirty="0" smtClean="0">
              <a:effectLst/>
            </a:endParaRPr>
          </a:p>
          <a:p>
            <a:r>
              <a:rPr lang="en-US" b="0" i="0" dirty="0" smtClean="0">
                <a:effectLst/>
              </a:rPr>
              <a:t>Opportunity for a comparable</a:t>
            </a:r>
            <a:r>
              <a:rPr lang="en-US" b="0" i="0" baseline="0" dirty="0" smtClean="0">
                <a:effectLst/>
              </a:rPr>
              <a:t> data point for </a:t>
            </a:r>
            <a:r>
              <a:rPr lang="en-US" b="1" i="1" baseline="0" dirty="0" smtClean="0">
                <a:effectLst/>
              </a:rPr>
              <a:t>“Performance Goal 8.2: Increase Effectiveness of Technical Training” </a:t>
            </a:r>
            <a:r>
              <a:rPr lang="en-US" b="0" i="1" baseline="0" dirty="0" smtClean="0">
                <a:effectLst/>
              </a:rPr>
              <a:t>Increase the percentage of Volunteers who report that their technical training prepared them to work at their site to a ‘considerable’ or “exceptional’ degree.”</a:t>
            </a:r>
            <a:endParaRPr lang="en-US" i="1" dirty="0" smtClean="0">
              <a:effectLst/>
            </a:endParaRPr>
          </a:p>
        </p:txBody>
      </p:sp>
      <p:sp>
        <p:nvSpPr>
          <p:cNvPr id="4" name="Slide Number Placeholder 3"/>
          <p:cNvSpPr>
            <a:spLocks noGrp="1"/>
          </p:cNvSpPr>
          <p:nvPr>
            <p:ph type="sldNum" sz="quarter" idx="10"/>
          </p:nvPr>
        </p:nvSpPr>
        <p:spPr/>
        <p:txBody>
          <a:bodyPr/>
          <a:lstStyle/>
          <a:p>
            <a:fld id="{B102E2CF-319B-3541-9C5F-134082A5A131}" type="slidenum">
              <a:rPr lang="en-US" smtClean="0"/>
              <a:pPr/>
              <a:t>32</a:t>
            </a:fld>
            <a:endParaRPr lang="en-US"/>
          </a:p>
        </p:txBody>
      </p:sp>
    </p:spTree>
    <p:extLst>
      <p:ext uri="{BB962C8B-B14F-4D97-AF65-F5344CB8AC3E}">
        <p14:creationId xmlns:p14="http://schemas.microsoft.com/office/powerpoint/2010/main" val="1062980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New</a:t>
            </a:r>
            <a:r>
              <a:rPr lang="en-US" dirty="0"/>
              <a:t> VIDA – connect to Strategic plan for reference of strategy/plan to update</a:t>
            </a:r>
          </a:p>
          <a:p>
            <a:pPr lvl="0"/>
            <a:r>
              <a:rPr lang="en-US" dirty="0"/>
              <a:t>Ability to recognize the same Volunteer across all systems</a:t>
            </a:r>
          </a:p>
          <a:p>
            <a:r>
              <a:rPr lang="en-US" dirty="0"/>
              <a:t>VIDA has coding of sites and location information</a:t>
            </a:r>
            <a:r>
              <a:rPr lang="en-US" dirty="0" smtClean="0">
                <a:effectLst/>
              </a:rPr>
              <a:t> </a:t>
            </a:r>
          </a:p>
          <a:p>
            <a:endParaRPr lang="en-US" dirty="0" smtClean="0">
              <a:effectLst/>
            </a:endParaRPr>
          </a:p>
          <a:p>
            <a:r>
              <a:rPr lang="en-US" dirty="0" smtClean="0">
                <a:solidFill>
                  <a:srgbClr val="000000"/>
                </a:solidFill>
              </a:rPr>
              <a:t>PCGO?</a:t>
            </a:r>
          </a:p>
          <a:p>
            <a:r>
              <a:rPr lang="en-US" dirty="0" smtClean="0">
                <a:solidFill>
                  <a:srgbClr val="000000"/>
                </a:solidFill>
              </a:rPr>
              <a:t>PAR?</a:t>
            </a:r>
          </a:p>
          <a:p>
            <a:r>
              <a:rPr lang="en-US" dirty="0" smtClean="0">
                <a:solidFill>
                  <a:srgbClr val="000000"/>
                </a:solidFill>
              </a:rPr>
              <a:t>AVS?</a:t>
            </a:r>
          </a:p>
          <a:p>
            <a:r>
              <a:rPr lang="en-US" dirty="0" smtClean="0">
                <a:solidFill>
                  <a:srgbClr val="000000"/>
                </a:solidFill>
              </a:rPr>
              <a:t>Odyssey (for TAD trainings)?</a:t>
            </a:r>
          </a:p>
          <a:p>
            <a:endParaRPr lang="en-US" dirty="0" smtClean="0">
              <a:effectLst/>
            </a:endParaRPr>
          </a:p>
          <a:p>
            <a:pPr lvl="0"/>
            <a:r>
              <a:rPr lang="en-US" dirty="0"/>
              <a:t>Do Volunteers who get SPA money implement activities that have more successful outcomes?</a:t>
            </a:r>
          </a:p>
          <a:p>
            <a:pPr lvl="0"/>
            <a:r>
              <a:rPr lang="en-US" dirty="0"/>
              <a:t>Do Volunteers with Internet have more success?</a:t>
            </a:r>
          </a:p>
          <a:p>
            <a:pPr lvl="0"/>
            <a:r>
              <a:rPr lang="en-US" dirty="0"/>
              <a:t>Need to develop VRT with “Hooks”</a:t>
            </a:r>
          </a:p>
          <a:p>
            <a:r>
              <a:rPr lang="en-US" dirty="0"/>
              <a:t>Want to be able to correlate with other data sources</a:t>
            </a:r>
            <a:r>
              <a:rPr lang="en-US" dirty="0" smtClean="0">
                <a:effectLst/>
              </a:rPr>
              <a:t> </a:t>
            </a:r>
            <a:endParaRPr lang="en-US" dirty="0" smtClean="0"/>
          </a:p>
          <a:p>
            <a:endParaRPr lang="en-US" dirty="0" smtClean="0">
              <a:effectLst/>
            </a:endParaRP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33</a:t>
            </a:fld>
            <a:endParaRPr lang="en-US"/>
          </a:p>
        </p:txBody>
      </p:sp>
    </p:spTree>
    <p:extLst>
      <p:ext uri="{BB962C8B-B14F-4D97-AF65-F5344CB8AC3E}">
        <p14:creationId xmlns:p14="http://schemas.microsoft.com/office/powerpoint/2010/main" val="3284940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work plan is extremely important for PCVs (not just PCVLs or 3</a:t>
            </a:r>
            <a:r>
              <a:rPr lang="en-US" baseline="30000" dirty="0"/>
              <a:t>rd</a:t>
            </a:r>
            <a:r>
              <a:rPr lang="en-US" dirty="0"/>
              <a:t> years).  This is a great tool to enable effective and integrated PTE and ensure high data quality across the service continuum.  PC/Belize is a great example of how an integrated </a:t>
            </a:r>
            <a:r>
              <a:rPr lang="en-US" dirty="0" err="1"/>
              <a:t>workplan</a:t>
            </a:r>
            <a:r>
              <a:rPr lang="en-US" dirty="0"/>
              <a:t> in the VRT would allow PCVs to reference training materials, programming resources and MRE tools prior to their activity and to get feedback and support in advance of implementation.</a:t>
            </a:r>
            <a:r>
              <a:rPr lang="en-US" dirty="0" smtClean="0">
                <a:effectLst/>
              </a:rPr>
              <a:t> PC/Namibia</a:t>
            </a:r>
            <a:r>
              <a:rPr lang="en-US" baseline="0" dirty="0" smtClean="0">
                <a:effectLst/>
              </a:rPr>
              <a:t> uses a modified project framework to collect data about Volunteers first few months in site. PC/Response wants to support posts in developing reporting structures for PCRVs to use – less formal than Project Framework. </a:t>
            </a:r>
          </a:p>
          <a:p>
            <a:endParaRPr lang="en-US" baseline="0" dirty="0" smtClean="0">
              <a:effectLst/>
            </a:endParaRPr>
          </a:p>
          <a:p>
            <a:r>
              <a:rPr lang="en-US" baseline="0" dirty="0" smtClean="0">
                <a:effectLst/>
              </a:rPr>
              <a:t>All users could have access to develop their own.</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34</a:t>
            </a:fld>
            <a:endParaRPr lang="en-US"/>
          </a:p>
        </p:txBody>
      </p:sp>
    </p:spTree>
    <p:extLst>
      <p:ext uri="{BB962C8B-B14F-4D97-AF65-F5344CB8AC3E}">
        <p14:creationId xmlns:p14="http://schemas.microsoft.com/office/powerpoint/2010/main" val="4260884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these changes will be “under the hood” and will not be perceived as massive changes by users because they will not affect</a:t>
            </a:r>
            <a:r>
              <a:rPr lang="en-US" baseline="0" dirty="0" smtClean="0"/>
              <a:t> the User Interface (UI). Some changes will affect the user experience and care should be taken to minimize the perception of change.</a:t>
            </a:r>
          </a:p>
          <a:p>
            <a:endParaRPr lang="en-US" baseline="0" dirty="0" smtClean="0"/>
          </a:p>
          <a:p>
            <a:r>
              <a:rPr lang="en-US" baseline="0" dirty="0" smtClean="0"/>
              <a:t>For example, an ability to attachment documents and pictures is so common in software that, while it’s implementation needs to be carefully thought through, the perception of change on the part of the user will be minimal. Similarly, the “web-app” does not in itself require a change of the UI. Other functions that build on to the existing UI will either integrate existing systems or improve ability to perform existing tasks.</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35</a:t>
            </a:fld>
            <a:endParaRPr lang="en-US"/>
          </a:p>
        </p:txBody>
      </p:sp>
    </p:spTree>
    <p:extLst>
      <p:ext uri="{BB962C8B-B14F-4D97-AF65-F5344CB8AC3E}">
        <p14:creationId xmlns:p14="http://schemas.microsoft.com/office/powerpoint/2010/main" val="24719883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FY 2014 – 	Desire to complete the VRT 3.0 and Improve the Usability</a:t>
            </a:r>
            <a:r>
              <a:rPr lang="en-US" baseline="0" dirty="0" smtClean="0"/>
              <a:t> of the VRT and VRF through VRT 3.1 update</a:t>
            </a:r>
          </a:p>
          <a:p>
            <a:r>
              <a:rPr lang="en-US" baseline="0" dirty="0" smtClean="0"/>
              <a:t>FY 2015 – 	Continue to Integrate SRs and develop, or improve, reports</a:t>
            </a:r>
          </a:p>
          <a:p>
            <a:r>
              <a:rPr lang="en-US" baseline="0" dirty="0" smtClean="0"/>
              <a:t>		Transition central database to the cloud, building in track changes features and preparing for redesign data structure</a:t>
            </a:r>
          </a:p>
          <a:p>
            <a:r>
              <a:rPr lang="en-US" baseline="0" dirty="0" smtClean="0"/>
              <a:t>		Create modified Web App for  PC/W</a:t>
            </a:r>
          </a:p>
          <a:p>
            <a:r>
              <a:rPr lang="en-US" baseline="0" dirty="0" smtClean="0"/>
              <a:t>FY 2016 – 	Create Web App for Volunteers</a:t>
            </a:r>
          </a:p>
          <a:p>
            <a:r>
              <a:rPr lang="en-US" baseline="0" dirty="0" smtClean="0"/>
              <a:t>		Deploy Beta Web App to pilot all-web-based system at pilot posts</a:t>
            </a:r>
          </a:p>
          <a:p>
            <a:r>
              <a:rPr lang="en-US" baseline="0" dirty="0" smtClean="0"/>
              <a:t>		</a:t>
            </a:r>
            <a:endParaRPr lang="en-US" dirty="0" smtClean="0"/>
          </a:p>
          <a:p>
            <a:r>
              <a:rPr lang="en-US" dirty="0" smtClean="0"/>
              <a:t>Desire</a:t>
            </a:r>
            <a:r>
              <a:rPr lang="en-US" baseline="0" dirty="0" smtClean="0"/>
              <a:t> to Beta Pilot the Web-app prior to full deployment</a:t>
            </a:r>
          </a:p>
          <a:p>
            <a:r>
              <a:rPr lang="en-US" baseline="0" dirty="0" smtClean="0"/>
              <a:t>	&gt; Work out bugs without involving all users</a:t>
            </a:r>
          </a:p>
          <a:p>
            <a:r>
              <a:rPr lang="en-US" baseline="0" dirty="0" smtClean="0"/>
              <a:t>	&gt; Allow time for support materials to be produced</a:t>
            </a:r>
          </a:p>
          <a:p>
            <a:r>
              <a:rPr lang="en-US" baseline="0" dirty="0" smtClean="0"/>
              <a:t>	&gt; Identify solutions and prepare to support users that will have access issues</a:t>
            </a:r>
          </a:p>
          <a:p>
            <a:endParaRPr lang="en-US" baseline="0" dirty="0" smtClean="0"/>
          </a:p>
          <a:p>
            <a:r>
              <a:rPr lang="en-US" i="1" baseline="0" dirty="0" smtClean="0"/>
              <a:t>“Increase the percentage of posts and headquarters offices that conduct structured pilots to test new approaches to advance programmatic goals and/or address management challenges”</a:t>
            </a:r>
          </a:p>
          <a:p>
            <a:endParaRPr lang="en-US" i="1" baseline="0" dirty="0" smtClean="0"/>
          </a:p>
          <a:p>
            <a:r>
              <a:rPr lang="en-US" i="1" dirty="0" smtClean="0"/>
              <a:t>**Continued</a:t>
            </a:r>
            <a:r>
              <a:rPr lang="en-US" i="1" baseline="0" dirty="0" smtClean="0"/>
              <a:t> ongoing support to respond to current users issues and feedback**</a:t>
            </a:r>
            <a:endParaRPr lang="en-US" i="1"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36</a:t>
            </a:fld>
            <a:endParaRPr lang="en-US"/>
          </a:p>
        </p:txBody>
      </p:sp>
    </p:spTree>
    <p:extLst>
      <p:ext uri="{BB962C8B-B14F-4D97-AF65-F5344CB8AC3E}">
        <p14:creationId xmlns:p14="http://schemas.microsoft.com/office/powerpoint/2010/main" val="2007984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OCIO will be the one</a:t>
            </a:r>
            <a:r>
              <a:rPr lang="en-US" baseline="0" dirty="0" smtClean="0"/>
              <a:t> to really fill out these resources needed lists based on their assessment of the requirements as outlined here.</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37</a:t>
            </a:fld>
            <a:endParaRPr lang="en-US"/>
          </a:p>
        </p:txBody>
      </p:sp>
    </p:spTree>
    <p:extLst>
      <p:ext uri="{BB962C8B-B14F-4D97-AF65-F5344CB8AC3E}">
        <p14:creationId xmlns:p14="http://schemas.microsoft.com/office/powerpoint/2010/main" val="1588239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Note that OCIO will be the one</a:t>
            </a:r>
            <a:r>
              <a:rPr lang="en-US" baseline="0" dirty="0" smtClean="0"/>
              <a:t> to really fill out these resources needed lists based on their assessment of the requirements as outlined here.</a:t>
            </a:r>
            <a:endParaRPr lang="en-US" dirty="0" smtClean="0"/>
          </a:p>
          <a:p>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38</a:t>
            </a:fld>
            <a:endParaRPr lang="en-US"/>
          </a:p>
        </p:txBody>
      </p:sp>
    </p:spTree>
    <p:extLst>
      <p:ext uri="{BB962C8B-B14F-4D97-AF65-F5344CB8AC3E}">
        <p14:creationId xmlns:p14="http://schemas.microsoft.com/office/powerpoint/2010/main" val="15145517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5887">
              <a:defRPr/>
            </a:pPr>
            <a:r>
              <a:rPr lang="en-US" dirty="0" smtClean="0"/>
              <a:t>Note that OCIO will be the one</a:t>
            </a:r>
            <a:r>
              <a:rPr lang="en-US" baseline="0" dirty="0" smtClean="0"/>
              <a:t> to really fill out these resources needed lists based on their assessment of the requirements as outlined here.</a:t>
            </a:r>
            <a:endParaRPr lang="en-US" dirty="0" smtClean="0"/>
          </a:p>
          <a:p>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39</a:t>
            </a:fld>
            <a:endParaRPr lang="en-US"/>
          </a:p>
        </p:txBody>
      </p:sp>
    </p:spTree>
    <p:extLst>
      <p:ext uri="{BB962C8B-B14F-4D97-AF65-F5344CB8AC3E}">
        <p14:creationId xmlns:p14="http://schemas.microsoft.com/office/powerpoint/2010/main" val="2812080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“Magic” - Need a system to not just tell us what we do, but be able to capture and tell what we do </a:t>
            </a:r>
            <a:r>
              <a:rPr lang="en-US" i="1" dirty="0"/>
              <a:t>uniquely</a:t>
            </a:r>
            <a:r>
              <a:rPr lang="en-US" dirty="0"/>
              <a:t> well</a:t>
            </a:r>
          </a:p>
          <a:p>
            <a:r>
              <a:rPr lang="en-US" dirty="0"/>
              <a:t>Tell our stories – focus on what we do “uniquely” well</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4</a:t>
            </a:fld>
            <a:endParaRPr lang="en-US"/>
          </a:p>
        </p:txBody>
      </p:sp>
    </p:spTree>
    <p:extLst>
      <p:ext uri="{BB962C8B-B14F-4D97-AF65-F5344CB8AC3E}">
        <p14:creationId xmlns:p14="http://schemas.microsoft.com/office/powerpoint/2010/main" val="744150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102E2CF-319B-3541-9C5F-134082A5A131}" type="slidenum">
              <a:rPr lang="en-US" smtClean="0"/>
              <a:pPr/>
              <a:t>40</a:t>
            </a:fld>
            <a:endParaRPr lang="en-US"/>
          </a:p>
        </p:txBody>
      </p:sp>
    </p:spTree>
    <p:extLst>
      <p:ext uri="{BB962C8B-B14F-4D97-AF65-F5344CB8AC3E}">
        <p14:creationId xmlns:p14="http://schemas.microsoft.com/office/powerpoint/2010/main" val="374018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Dan’s quote.. you can feel and see the weight of change among staff</a:t>
            </a:r>
          </a:p>
          <a:p>
            <a:pPr lvl="0"/>
            <a:r>
              <a:rPr lang="en-US" dirty="0"/>
              <a:t>Country Directors have also messaged to “slow down”</a:t>
            </a:r>
          </a:p>
          <a:p>
            <a:pPr lvl="0"/>
            <a:r>
              <a:rPr lang="en-US" dirty="0"/>
              <a:t>Simplify – changes should be a simplification</a:t>
            </a:r>
          </a:p>
          <a:p>
            <a:pPr lvl="0"/>
            <a:r>
              <a:rPr lang="en-US" dirty="0"/>
              <a:t>Major changes are done in the background and when possible, made invisible to the User Interface</a:t>
            </a:r>
          </a:p>
          <a:p>
            <a:pPr>
              <a:spcBef>
                <a:spcPts val="2548"/>
              </a:spcBef>
            </a:pPr>
            <a:r>
              <a:rPr lang="en-US" dirty="0" smtClean="0"/>
              <a:t>Changes should reduce workloads</a:t>
            </a:r>
          </a:p>
          <a:p>
            <a:pPr lvl="0"/>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5</a:t>
            </a:fld>
            <a:endParaRPr lang="en-US"/>
          </a:p>
        </p:txBody>
      </p:sp>
    </p:spTree>
    <p:extLst>
      <p:ext uri="{BB962C8B-B14F-4D97-AF65-F5344CB8AC3E}">
        <p14:creationId xmlns:p14="http://schemas.microsoft.com/office/powerpoint/2010/main" val="3338235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of these changes will be “under the hood” and will not be perceived as massive changes by users because they will not affect</a:t>
            </a:r>
            <a:r>
              <a:rPr lang="en-US" baseline="0" dirty="0" smtClean="0"/>
              <a:t> the User Interface (UI). Some changes will affect the user experience and care should be taken to minimize the perception of change.</a:t>
            </a:r>
          </a:p>
          <a:p>
            <a:endParaRPr lang="en-US" baseline="0" dirty="0" smtClean="0"/>
          </a:p>
          <a:p>
            <a:r>
              <a:rPr lang="en-US" baseline="0" dirty="0" smtClean="0"/>
              <a:t>For example, an ability to attachment documents and pictures is so common in software that, while it’s implementation needs to be carefully thought through, the perception of change on the part of the user will be minimal. Similarly, the “web-app” does not in itself require a change of the UI. Other functions that build on to the existing UI will either integrate existing systems or improve ability to perform existing tasks.</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6</a:t>
            </a:fld>
            <a:endParaRPr lang="en-US"/>
          </a:p>
        </p:txBody>
      </p:sp>
    </p:spTree>
    <p:extLst>
      <p:ext uri="{BB962C8B-B14F-4D97-AF65-F5344CB8AC3E}">
        <p14:creationId xmlns:p14="http://schemas.microsoft.com/office/powerpoint/2010/main" val="247198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number of steps for dat</a:t>
            </a:r>
            <a:r>
              <a:rPr lang="en-US" baseline="0" dirty="0" smtClean="0"/>
              <a:t>a to go from the Volunteer to the central database - 4</a:t>
            </a:r>
          </a:p>
          <a:p>
            <a:r>
              <a:rPr lang="en-US" baseline="0" dirty="0" smtClean="0"/>
              <a:t>Note the number of development environments – 2 (Silverlight and the Web App)</a:t>
            </a:r>
          </a:p>
          <a:p>
            <a:r>
              <a:rPr lang="en-US" baseline="0" dirty="0" smtClean="0"/>
              <a:t>	&gt; For developers, requires two environments to learn, build, test, deploy</a:t>
            </a:r>
          </a:p>
          <a:p>
            <a:r>
              <a:rPr lang="en-US" baseline="0" dirty="0" smtClean="0"/>
              <a:t>Substantial menial labor for APCDs managing the back and forth of VRF Files.</a:t>
            </a:r>
          </a:p>
          <a:p>
            <a:r>
              <a:rPr lang="en-US" dirty="0"/>
              <a:t> 	&gt; APCD/PM needs to create VRFs for each Volunteer in the web app</a:t>
            </a:r>
          </a:p>
          <a:p>
            <a:r>
              <a:rPr lang="en-US" dirty="0"/>
              <a:t>	&gt; APCD/PM then sends these VRFs to Volunteers.</a:t>
            </a:r>
          </a:p>
          <a:p>
            <a:r>
              <a:rPr lang="en-US" dirty="0"/>
              <a:t>	&gt; Volunteers must download Silverlight app to open and access VRFs.  </a:t>
            </a:r>
          </a:p>
          <a:p>
            <a:r>
              <a:rPr lang="en-US" dirty="0"/>
              <a:t>	&gt; After completing their VRFs Volunteers must attach VRF to email and send to APCD.  </a:t>
            </a:r>
          </a:p>
          <a:p>
            <a:r>
              <a:rPr lang="en-US" dirty="0"/>
              <a:t>	&gt; APCD then must place VRFs in proper folder and import into the VRT.</a:t>
            </a:r>
          </a:p>
          <a:p>
            <a:r>
              <a:rPr lang="en-US" dirty="0"/>
              <a:t>Things go wrong. More pieces = more possible places for things to go wrong; requires more and challenging troubleshooting.</a:t>
            </a:r>
            <a:endParaRPr lang="en-US" baseline="0" dirty="0" smtClean="0"/>
          </a:p>
          <a:p>
            <a:r>
              <a:rPr lang="en-US" baseline="0" dirty="0" smtClean="0"/>
              <a:t>VRF is available offline, but only accessible only on Windows and Mac; not accessible on </a:t>
            </a:r>
            <a:r>
              <a:rPr lang="en-US" baseline="0" dirty="0" err="1" smtClean="0"/>
              <a:t>iOS</a:t>
            </a:r>
            <a:r>
              <a:rPr lang="en-US" baseline="0" dirty="0" smtClean="0"/>
              <a:t>, Android, WP, or Linux.</a:t>
            </a:r>
          </a:p>
          <a:p>
            <a:r>
              <a:rPr lang="en-US" baseline="0" dirty="0" smtClean="0"/>
              <a:t>Currently requires internet access to download VRF application to open the VRF file</a:t>
            </a:r>
          </a:p>
          <a:p>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7</a:t>
            </a:fld>
            <a:endParaRPr lang="en-US"/>
          </a:p>
        </p:txBody>
      </p:sp>
    </p:spTree>
    <p:extLst>
      <p:ext uri="{BB962C8B-B14F-4D97-AF65-F5344CB8AC3E}">
        <p14:creationId xmlns:p14="http://schemas.microsoft.com/office/powerpoint/2010/main" val="1975897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How we’d like it to look</a:t>
            </a:r>
          </a:p>
          <a:p>
            <a:pPr lvl="0"/>
            <a:r>
              <a:rPr lang="en-US" dirty="0"/>
              <a:t>One database and web-app for all users</a:t>
            </a:r>
          </a:p>
          <a:p>
            <a:pPr lvl="0"/>
            <a:r>
              <a:rPr lang="en-US" dirty="0"/>
              <a:t>Instead of multi-staged process – create a web-app that talks to everyone</a:t>
            </a:r>
          </a:p>
          <a:p>
            <a:pPr lvl="0"/>
            <a:r>
              <a:rPr lang="en-US" dirty="0"/>
              <a:t>Decrease data path = less errors = less menial time</a:t>
            </a:r>
          </a:p>
          <a:p>
            <a:pPr lvl="0"/>
            <a:r>
              <a:rPr lang="en-US" dirty="0"/>
              <a:t>Data directly reported into database</a:t>
            </a:r>
          </a:p>
          <a:p>
            <a:pPr lvl="0"/>
            <a:endParaRPr lang="en-US" dirty="0"/>
          </a:p>
          <a:p>
            <a:pPr lvl="0"/>
            <a:r>
              <a:rPr lang="en-US" dirty="0"/>
              <a:t>Cons: need to access Internet at a point of time to report during a time period</a:t>
            </a:r>
          </a:p>
          <a:p>
            <a:pPr lvl="0"/>
            <a:r>
              <a:rPr lang="en-US" dirty="0"/>
              <a:t>Advantage: accessible on any device that supports Internet/html  </a:t>
            </a:r>
          </a:p>
          <a:p>
            <a:pPr lvl="0"/>
            <a:r>
              <a:rPr lang="en-US" dirty="0"/>
              <a:t>No challenges with the type of technology the Volunteer or staff choose to use</a:t>
            </a:r>
          </a:p>
          <a:p>
            <a:pPr lvl="0"/>
            <a:r>
              <a:rPr lang="en-US" dirty="0"/>
              <a:t>Easier to develop and quicker to update = one, web-based environment</a:t>
            </a:r>
          </a:p>
          <a:p>
            <a:r>
              <a:rPr lang="en-US" dirty="0"/>
              <a:t>APCDs menial labor role decreases; path to database decreases; data quality increases; time available to support Volunteers on the work they reported increases</a:t>
            </a:r>
            <a:endParaRPr lang="en-US" dirty="0" smtClean="0">
              <a:effectLst/>
            </a:endParaRPr>
          </a:p>
          <a:p>
            <a:endParaRPr lang="en-US" baseline="0" dirty="0" smtClean="0">
              <a:effectLst/>
            </a:endParaRPr>
          </a:p>
          <a:p>
            <a:r>
              <a:rPr lang="en-US" i="1" baseline="0" dirty="0" smtClean="0">
                <a:effectLst/>
              </a:rPr>
              <a:t>“</a:t>
            </a:r>
            <a:r>
              <a:rPr lang="en-US" b="1" i="1" baseline="0" dirty="0" smtClean="0">
                <a:effectLst/>
              </a:rPr>
              <a:t>Performance Goal 3.3: Improve Feedback to Volunteers</a:t>
            </a:r>
          </a:p>
          <a:p>
            <a:r>
              <a:rPr lang="en-US" b="0" i="1" baseline="0" dirty="0" smtClean="0">
                <a:effectLst/>
              </a:rPr>
              <a:t>Increase the percentage of Volunteers who report “considerable” or “exceptional” satisfaction with the timeliness and quality of feedback provided on their work”</a:t>
            </a:r>
          </a:p>
          <a:p>
            <a:endParaRPr lang="en-US" b="0" i="1" baseline="0" dirty="0" smtClean="0">
              <a:effectLst/>
            </a:endParaRPr>
          </a:p>
        </p:txBody>
      </p:sp>
      <p:sp>
        <p:nvSpPr>
          <p:cNvPr id="4" name="Slide Number Placeholder 3"/>
          <p:cNvSpPr>
            <a:spLocks noGrp="1"/>
          </p:cNvSpPr>
          <p:nvPr>
            <p:ph type="sldNum" sz="quarter" idx="10"/>
          </p:nvPr>
        </p:nvSpPr>
        <p:spPr/>
        <p:txBody>
          <a:bodyPr/>
          <a:lstStyle/>
          <a:p>
            <a:fld id="{B102E2CF-319B-3541-9C5F-134082A5A131}" type="slidenum">
              <a:rPr lang="en-US" smtClean="0"/>
              <a:pPr/>
              <a:t>8</a:t>
            </a:fld>
            <a:endParaRPr lang="en-US"/>
          </a:p>
        </p:txBody>
      </p:sp>
    </p:spTree>
    <p:extLst>
      <p:ext uri="{BB962C8B-B14F-4D97-AF65-F5344CB8AC3E}">
        <p14:creationId xmlns:p14="http://schemas.microsoft.com/office/powerpoint/2010/main" val="2813567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Mobile and platform independence: Available on any device</a:t>
            </a:r>
          </a:p>
          <a:p>
            <a:pPr lvl="0"/>
            <a:r>
              <a:rPr lang="en-US" dirty="0"/>
              <a:t>Change management: fewer developer environments; much faster to roll out and update</a:t>
            </a:r>
          </a:p>
          <a:p>
            <a:pPr lvl="0"/>
            <a:r>
              <a:rPr lang="en-US" dirty="0"/>
              <a:t>Cost of development decreases over time as number of steps removed, freeing up labor and time</a:t>
            </a:r>
          </a:p>
          <a:p>
            <a:pPr lvl="0"/>
            <a:r>
              <a:rPr lang="en-US" dirty="0"/>
              <a:t>Enables ongoing report to increase data quality – just in time reporting/logging</a:t>
            </a:r>
          </a:p>
          <a:p>
            <a:pPr lvl="0"/>
            <a:r>
              <a:rPr lang="en-US" dirty="0"/>
              <a:t>Reduces menial tasks and troubleshooting; frees professionals up to use their expertise elsewhere</a:t>
            </a:r>
          </a:p>
          <a:p>
            <a:r>
              <a:rPr lang="en-US" dirty="0"/>
              <a:t> </a:t>
            </a:r>
            <a:endParaRPr lang="en-US" dirty="0"/>
          </a:p>
        </p:txBody>
      </p:sp>
      <p:sp>
        <p:nvSpPr>
          <p:cNvPr id="4" name="Slide Number Placeholder 3"/>
          <p:cNvSpPr>
            <a:spLocks noGrp="1"/>
          </p:cNvSpPr>
          <p:nvPr>
            <p:ph type="sldNum" sz="quarter" idx="10"/>
          </p:nvPr>
        </p:nvSpPr>
        <p:spPr/>
        <p:txBody>
          <a:bodyPr/>
          <a:lstStyle/>
          <a:p>
            <a:fld id="{B102E2CF-319B-3541-9C5F-134082A5A131}" type="slidenum">
              <a:rPr lang="en-US" smtClean="0"/>
              <a:pPr/>
              <a:t>9</a:t>
            </a:fld>
            <a:endParaRPr lang="en-US"/>
          </a:p>
        </p:txBody>
      </p:sp>
    </p:spTree>
    <p:extLst>
      <p:ext uri="{BB962C8B-B14F-4D97-AF65-F5344CB8AC3E}">
        <p14:creationId xmlns:p14="http://schemas.microsoft.com/office/powerpoint/2010/main" val="3509636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3FC6B4-658C-AA4E-93AE-6A8FE0D64CBC}" type="datetimeFigureOut">
              <a:rPr lang="en-US" smtClean="0"/>
              <a:pPr/>
              <a:t>3/24/2014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69368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FC6B4-658C-AA4E-93AE-6A8FE0D64CBC}" type="datetimeFigureOut">
              <a:rPr lang="en-US" smtClean="0"/>
              <a:pPr/>
              <a:t>3/24/2014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351984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FC6B4-658C-AA4E-93AE-6A8FE0D64CBC}" type="datetimeFigureOut">
              <a:rPr lang="en-US" smtClean="0"/>
              <a:pPr/>
              <a:t>3/24/2014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289314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3FC6B4-658C-AA4E-93AE-6A8FE0D64CBC}" type="datetimeFigureOut">
              <a:rPr lang="en-US" smtClean="0"/>
              <a:pPr/>
              <a:t>3/24/2014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195245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3FC6B4-658C-AA4E-93AE-6A8FE0D64CBC}" type="datetimeFigureOut">
              <a:rPr lang="en-US" smtClean="0"/>
              <a:pPr/>
              <a:t>3/24/2014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184303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3FC6B4-658C-AA4E-93AE-6A8FE0D64CBC}" type="datetimeFigureOut">
              <a:rPr lang="en-US" smtClean="0"/>
              <a:pPr/>
              <a:t>3/24/2014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4223751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3FC6B4-658C-AA4E-93AE-6A8FE0D64CBC}" type="datetimeFigureOut">
              <a:rPr lang="en-US" smtClean="0"/>
              <a:pPr/>
              <a:t>3/24/2014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155341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3FC6B4-658C-AA4E-93AE-6A8FE0D64CBC}" type="datetimeFigureOut">
              <a:rPr lang="en-US" smtClean="0"/>
              <a:pPr/>
              <a:t>3/24/2014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463099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3FC6B4-658C-AA4E-93AE-6A8FE0D64CBC}" type="datetimeFigureOut">
              <a:rPr lang="en-US" smtClean="0"/>
              <a:pPr/>
              <a:t>3/24/2014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1662764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FC6B4-658C-AA4E-93AE-6A8FE0D64CBC}" type="datetimeFigureOut">
              <a:rPr lang="en-US" smtClean="0"/>
              <a:pPr/>
              <a:t>3/24/2014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2796888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FC6B4-658C-AA4E-93AE-6A8FE0D64CBC}" type="datetimeFigureOut">
              <a:rPr lang="en-US" smtClean="0"/>
              <a:pPr/>
              <a:t>3/24/2014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AFB5AD-160C-4B4B-948F-BDE17D4A28DA}" type="slidenum">
              <a:rPr lang="en-US" smtClean="0"/>
              <a:pPr/>
              <a:t>‹#›</a:t>
            </a:fld>
            <a:endParaRPr lang="en-US"/>
          </a:p>
        </p:txBody>
      </p:sp>
    </p:spTree>
    <p:extLst>
      <p:ext uri="{BB962C8B-B14F-4D97-AF65-F5344CB8AC3E}">
        <p14:creationId xmlns:p14="http://schemas.microsoft.com/office/powerpoint/2010/main" val="356303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FC6B4-658C-AA4E-93AE-6A8FE0D64CBC}" type="datetimeFigureOut">
              <a:rPr lang="en-US" smtClean="0"/>
              <a:pPr/>
              <a:t>3/24/2014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AFB5AD-160C-4B4B-948F-BDE17D4A28DA}" type="slidenum">
              <a:rPr lang="en-US" smtClean="0"/>
              <a:pPr/>
              <a:t>‹#›</a:t>
            </a:fld>
            <a:endParaRPr lang="en-US"/>
          </a:p>
        </p:txBody>
      </p:sp>
    </p:spTree>
    <p:extLst>
      <p:ext uri="{BB962C8B-B14F-4D97-AF65-F5344CB8AC3E}">
        <p14:creationId xmlns:p14="http://schemas.microsoft.com/office/powerpoint/2010/main" val="3871793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2.emf"/><Relationship Id="rId7"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10" Type="http://schemas.openxmlformats.org/officeDocument/2006/relationships/image" Target="../media/image18.emf"/><Relationship Id="rId4" Type="http://schemas.openxmlformats.org/officeDocument/2006/relationships/image" Target="../media/image13.emf"/><Relationship Id="rId9"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8.emf"/><Relationship Id="rId3" Type="http://schemas.openxmlformats.org/officeDocument/2006/relationships/image" Target="../media/image12.emf"/><Relationship Id="rId7" Type="http://schemas.openxmlformats.org/officeDocument/2006/relationships/image" Target="../media/image23.emf"/><Relationship Id="rId12" Type="http://schemas.openxmlformats.org/officeDocument/2006/relationships/image" Target="../media/image27.emf"/><Relationship Id="rId17" Type="http://schemas.openxmlformats.org/officeDocument/2006/relationships/image" Target="../media/image32.emf"/><Relationship Id="rId2" Type="http://schemas.openxmlformats.org/officeDocument/2006/relationships/notesSlide" Target="../notesSlides/notesSlide14.xml"/><Relationship Id="rId16"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17.emf"/><Relationship Id="rId5" Type="http://schemas.openxmlformats.org/officeDocument/2006/relationships/image" Target="../media/image21.png"/><Relationship Id="rId15" Type="http://schemas.openxmlformats.org/officeDocument/2006/relationships/image" Target="../media/image30.emf"/><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 Id="rId14" Type="http://schemas.openxmlformats.org/officeDocument/2006/relationships/image" Target="../media/image29.emf"/></Relationships>
</file>

<file path=ppt/slides/_rels/slide15.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3.emf"/><Relationship Id="rId7"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17.emf"/><Relationship Id="rId9" Type="http://schemas.openxmlformats.org/officeDocument/2006/relationships/image" Target="../media/image38.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png"/><Relationship Id="rId7" Type="http://schemas.openxmlformats.org/officeDocument/2006/relationships/image" Target="../media/image5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4.emf"/><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47.png"/><Relationship Id="rId7" Type="http://schemas.openxmlformats.org/officeDocument/2006/relationships/image" Target="../media/image56.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22746" y="-71641"/>
            <a:ext cx="11593715" cy="7017072"/>
          </a:xfrm>
          <a:prstGeom prst="rect">
            <a:avLst/>
          </a:prstGeom>
        </p:spPr>
      </p:pic>
      <p:pic>
        <p:nvPicPr>
          <p:cNvPr id="3" name="Picture 2"/>
          <p:cNvPicPr>
            <a:picLocks noChangeAspect="1"/>
          </p:cNvPicPr>
          <p:nvPr/>
        </p:nvPicPr>
        <p:blipFill>
          <a:blip r:embed="rId4"/>
          <a:stretch>
            <a:fillRect/>
          </a:stretch>
        </p:blipFill>
        <p:spPr>
          <a:xfrm>
            <a:off x="540564" y="740182"/>
            <a:ext cx="9144000" cy="5143500"/>
          </a:xfrm>
          <a:prstGeom prst="rect">
            <a:avLst/>
          </a:prstGeom>
        </p:spPr>
      </p:pic>
      <p:sp>
        <p:nvSpPr>
          <p:cNvPr id="2" name="Title 1"/>
          <p:cNvSpPr>
            <a:spLocks noGrp="1"/>
          </p:cNvSpPr>
          <p:nvPr>
            <p:ph type="ctrTitle"/>
          </p:nvPr>
        </p:nvSpPr>
        <p:spPr>
          <a:xfrm>
            <a:off x="1180685" y="3379398"/>
            <a:ext cx="7772400" cy="1470025"/>
          </a:xfrm>
        </p:spPr>
        <p:txBody>
          <a:bodyPr>
            <a:normAutofit fontScale="90000"/>
          </a:bodyPr>
          <a:lstStyle/>
          <a:p>
            <a:r>
              <a:rPr lang="en-US" sz="7200" dirty="0" smtClean="0">
                <a:solidFill>
                  <a:schemeClr val="bg1"/>
                </a:solidFill>
                <a:latin typeface="Gill Sans"/>
                <a:cs typeface="Gill Sans"/>
              </a:rPr>
              <a:t>2O16:  A VRT ODYSSEY</a:t>
            </a:r>
            <a:endParaRPr lang="en-US" sz="7200" dirty="0">
              <a:solidFill>
                <a:schemeClr val="bg1"/>
              </a:solidFill>
              <a:latin typeface="Gill Sans"/>
              <a:cs typeface="Gill Sans"/>
            </a:endParaRPr>
          </a:p>
        </p:txBody>
      </p:sp>
    </p:spTree>
    <p:extLst>
      <p:ext uri="{BB962C8B-B14F-4D97-AF65-F5344CB8AC3E}">
        <p14:creationId xmlns:p14="http://schemas.microsoft.com/office/powerpoint/2010/main" val="2152990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76722" y="1913597"/>
            <a:ext cx="8261175" cy="4147044"/>
          </a:xfrm>
          <a:prstGeom prst="rect">
            <a:avLst/>
          </a:prstGeom>
        </p:spPr>
      </p:pic>
      <p:sp>
        <p:nvSpPr>
          <p:cNvPr id="7" name="Rounded Rectangle 6"/>
          <p:cNvSpPr/>
          <p:nvPr/>
        </p:nvSpPr>
        <p:spPr>
          <a:xfrm>
            <a:off x="-105228" y="0"/>
            <a:ext cx="9358085" cy="662638"/>
          </a:xfrm>
          <a:prstGeom prst="roundRect">
            <a:avLst/>
          </a:prstGeom>
          <a:solidFill>
            <a:srgbClr val="008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Create Web App</a:t>
            </a:r>
            <a:endParaRPr lang="en-US" sz="3600" dirty="0"/>
          </a:p>
        </p:txBody>
      </p:sp>
      <p:sp>
        <p:nvSpPr>
          <p:cNvPr id="3" name="Rectangle 2"/>
          <p:cNvSpPr/>
          <p:nvPr/>
        </p:nvSpPr>
        <p:spPr>
          <a:xfrm>
            <a:off x="2064564" y="983436"/>
            <a:ext cx="2162257" cy="2605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219744" y="983436"/>
            <a:ext cx="2723782" cy="2605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759374" y="2258776"/>
            <a:ext cx="384256" cy="384256"/>
          </a:xfrm>
          <a:prstGeom prst="ellipse">
            <a:avLst/>
          </a:prstGeom>
          <a:solidFill>
            <a:schemeClr val="bg1"/>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smtClean="0">
                <a:solidFill>
                  <a:schemeClr val="accent6">
                    <a:lumMod val="75000"/>
                  </a:schemeClr>
                </a:solidFill>
              </a:rPr>
              <a:t>95%</a:t>
            </a:r>
            <a:endParaRPr lang="en-US" sz="1200" b="1" dirty="0">
              <a:solidFill>
                <a:schemeClr val="accent6">
                  <a:lumMod val="75000"/>
                </a:schemeClr>
              </a:solidFill>
            </a:endParaRPr>
          </a:p>
        </p:txBody>
      </p:sp>
      <p:sp>
        <p:nvSpPr>
          <p:cNvPr id="11" name="Oval 10"/>
          <p:cNvSpPr/>
          <p:nvPr/>
        </p:nvSpPr>
        <p:spPr>
          <a:xfrm>
            <a:off x="7759374" y="2723791"/>
            <a:ext cx="384256" cy="384256"/>
          </a:xfrm>
          <a:prstGeom prst="ellipse">
            <a:avLst/>
          </a:prstGeom>
          <a:solidFill>
            <a:schemeClr val="bg1"/>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a:solidFill>
                  <a:schemeClr val="accent1">
                    <a:lumMod val="75000"/>
                  </a:schemeClr>
                </a:solidFill>
              </a:rPr>
              <a:t>8</a:t>
            </a:r>
            <a:r>
              <a:rPr lang="en-US" sz="1200" b="1" dirty="0" smtClean="0">
                <a:solidFill>
                  <a:schemeClr val="accent1">
                    <a:lumMod val="75000"/>
                  </a:schemeClr>
                </a:solidFill>
              </a:rPr>
              <a:t>5%</a:t>
            </a:r>
            <a:endParaRPr lang="en-US" sz="1200" b="1" dirty="0">
              <a:solidFill>
                <a:schemeClr val="accent1">
                  <a:lumMod val="75000"/>
                </a:schemeClr>
              </a:solidFill>
            </a:endParaRPr>
          </a:p>
        </p:txBody>
      </p:sp>
      <p:sp>
        <p:nvSpPr>
          <p:cNvPr id="12" name="Oval 11"/>
          <p:cNvSpPr/>
          <p:nvPr/>
        </p:nvSpPr>
        <p:spPr>
          <a:xfrm>
            <a:off x="5182903" y="3454529"/>
            <a:ext cx="384256" cy="384256"/>
          </a:xfrm>
          <a:prstGeom prst="ellipse">
            <a:avLst/>
          </a:prstGeom>
          <a:solidFill>
            <a:schemeClr val="bg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smtClean="0">
                <a:solidFill>
                  <a:schemeClr val="tx2">
                    <a:lumMod val="60000"/>
                    <a:lumOff val="40000"/>
                  </a:schemeClr>
                </a:solidFill>
              </a:rPr>
              <a:t>70%</a:t>
            </a:r>
            <a:endParaRPr lang="en-US" sz="1200" b="1" dirty="0">
              <a:solidFill>
                <a:schemeClr val="tx2">
                  <a:lumMod val="60000"/>
                  <a:lumOff val="40000"/>
                </a:schemeClr>
              </a:solidFill>
            </a:endParaRPr>
          </a:p>
        </p:txBody>
      </p:sp>
      <p:sp>
        <p:nvSpPr>
          <p:cNvPr id="13" name="Oval 12"/>
          <p:cNvSpPr/>
          <p:nvPr/>
        </p:nvSpPr>
        <p:spPr>
          <a:xfrm>
            <a:off x="5130800" y="2450904"/>
            <a:ext cx="384256" cy="384256"/>
          </a:xfrm>
          <a:prstGeom prst="ellipse">
            <a:avLst/>
          </a:prstGeom>
          <a:solidFill>
            <a:schemeClr val="bg1"/>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200" b="1" dirty="0" smtClean="0">
                <a:solidFill>
                  <a:schemeClr val="accent6">
                    <a:lumMod val="60000"/>
                    <a:lumOff val="40000"/>
                  </a:schemeClr>
                </a:solidFill>
              </a:rPr>
              <a:t>81%</a:t>
            </a:r>
            <a:endParaRPr lang="en-US" sz="1200" b="1" dirty="0">
              <a:solidFill>
                <a:schemeClr val="accent6">
                  <a:lumMod val="60000"/>
                  <a:lumOff val="40000"/>
                </a:scheme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870883172"/>
              </p:ext>
            </p:extLst>
          </p:nvPr>
        </p:nvGraphicFramePr>
        <p:xfrm>
          <a:off x="1524000" y="1610750"/>
          <a:ext cx="6096000" cy="741680"/>
        </p:xfrm>
        <a:graphic>
          <a:graphicData uri="http://schemas.openxmlformats.org/drawingml/2006/table">
            <a:tbl>
              <a:tblPr firstRow="1" bandRow="1">
                <a:tableStyleId>{2D5ABB26-0587-4C30-8999-92F81FD0307C}</a:tableStyleId>
              </a:tblPr>
              <a:tblGrid>
                <a:gridCol w="3048000"/>
                <a:gridCol w="3048000"/>
              </a:tblGrid>
              <a:tr h="370840">
                <a:tc>
                  <a:txBody>
                    <a:bodyPr/>
                    <a:lstStyle/>
                    <a:p>
                      <a:endParaRPr lang="en-US" dirty="0"/>
                    </a:p>
                  </a:txBody>
                  <a:tcPr/>
                </a:tc>
                <a:tc>
                  <a:txBody>
                    <a:bodyPr/>
                    <a:lstStyle/>
                    <a:p>
                      <a:endParaRPr lang="en-US"/>
                    </a:p>
                  </a:txBody>
                  <a:tcPr/>
                </a:tc>
              </a:tr>
              <a:tr h="370840">
                <a:tc>
                  <a:txBody>
                    <a:bodyPr/>
                    <a:lstStyle/>
                    <a:p>
                      <a:endParaRPr lang="en-US"/>
                    </a:p>
                  </a:txBody>
                  <a:tcPr/>
                </a:tc>
                <a:tc>
                  <a:txBody>
                    <a:bodyPr/>
                    <a:lstStyle/>
                    <a:p>
                      <a:endParaRPr lang="en-US"/>
                    </a:p>
                  </a:txBody>
                  <a:tcPr/>
                </a:tc>
              </a:tr>
            </a:tbl>
          </a:graphicData>
        </a:graphic>
      </p:graphicFrame>
      <p:sp>
        <p:nvSpPr>
          <p:cNvPr id="14" name="TextBox 13"/>
          <p:cNvSpPr txBox="1"/>
          <p:nvPr/>
        </p:nvSpPr>
        <p:spPr>
          <a:xfrm>
            <a:off x="1751924" y="945662"/>
            <a:ext cx="5640152" cy="584775"/>
          </a:xfrm>
          <a:prstGeom prst="rect">
            <a:avLst/>
          </a:prstGeom>
          <a:noFill/>
        </p:spPr>
        <p:txBody>
          <a:bodyPr wrap="square" rtlCol="0">
            <a:spAutoFit/>
          </a:bodyPr>
          <a:lstStyle/>
          <a:p>
            <a:pPr algn="ctr"/>
            <a:r>
              <a:rPr lang="en-US" sz="3200" b="1" dirty="0" smtClean="0"/>
              <a:t>Why a Web App is Feasible</a:t>
            </a:r>
            <a:endParaRPr lang="en-US" sz="3200" b="1" dirty="0"/>
          </a:p>
        </p:txBody>
      </p:sp>
    </p:spTree>
    <p:extLst>
      <p:ext uri="{BB962C8B-B14F-4D97-AF65-F5344CB8AC3E}">
        <p14:creationId xmlns:p14="http://schemas.microsoft.com/office/powerpoint/2010/main" val="18603155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68625" y="3247151"/>
            <a:ext cx="8229600" cy="3433630"/>
          </a:xfrm>
        </p:spPr>
        <p:txBody>
          <a:bodyPr>
            <a:noAutofit/>
          </a:bodyPr>
          <a:lstStyle/>
          <a:p>
            <a:pPr>
              <a:spcBef>
                <a:spcPts val="1500"/>
              </a:spcBef>
            </a:pPr>
            <a:r>
              <a:rPr lang="en-US" sz="2800" dirty="0" smtClean="0"/>
              <a:t>Investment in </a:t>
            </a:r>
            <a:r>
              <a:rPr lang="en-US" sz="2800" dirty="0"/>
              <a:t>I</a:t>
            </a:r>
            <a:r>
              <a:rPr lang="en-US" sz="2800" dirty="0" smtClean="0"/>
              <a:t>nternet </a:t>
            </a:r>
            <a:r>
              <a:rPr lang="en-US" sz="2800" dirty="0"/>
              <a:t>access </a:t>
            </a:r>
            <a:r>
              <a:rPr lang="en-US" sz="2800" dirty="0" smtClean="0"/>
              <a:t>hardware for PCVs and regional centers, funds for travel</a:t>
            </a:r>
          </a:p>
          <a:p>
            <a:pPr lvl="0">
              <a:spcBef>
                <a:spcPts val="1500"/>
              </a:spcBef>
            </a:pPr>
            <a:r>
              <a:rPr lang="en-US" sz="2800" dirty="0" smtClean="0"/>
              <a:t>Factor </a:t>
            </a:r>
            <a:r>
              <a:rPr lang="en-US" sz="2800" dirty="0"/>
              <a:t>3G cell </a:t>
            </a:r>
            <a:r>
              <a:rPr lang="en-US" sz="2800" dirty="0" smtClean="0"/>
              <a:t>Internet </a:t>
            </a:r>
            <a:r>
              <a:rPr lang="en-US" sz="2800" dirty="0"/>
              <a:t>access into site </a:t>
            </a:r>
            <a:r>
              <a:rPr lang="en-US" sz="2800" dirty="0" smtClean="0"/>
              <a:t>selection</a:t>
            </a:r>
            <a:endParaRPr lang="en-US" sz="2800" dirty="0"/>
          </a:p>
          <a:p>
            <a:pPr>
              <a:spcBef>
                <a:spcPts val="1500"/>
              </a:spcBef>
            </a:pPr>
            <a:r>
              <a:rPr lang="en-US" sz="2800" dirty="0" smtClean="0"/>
              <a:t>Accept </a:t>
            </a:r>
            <a:r>
              <a:rPr lang="en-US" sz="2800" dirty="0"/>
              <a:t>slower/more limited reporting from Volunteers </a:t>
            </a:r>
            <a:r>
              <a:rPr lang="en-US" sz="2800" dirty="0" smtClean="0"/>
              <a:t>in </a:t>
            </a:r>
            <a:r>
              <a:rPr lang="en-US" sz="2800" dirty="0"/>
              <a:t>areas of limited </a:t>
            </a:r>
            <a:r>
              <a:rPr lang="en-US" sz="2800" dirty="0" smtClean="0"/>
              <a:t>Internet </a:t>
            </a:r>
            <a:r>
              <a:rPr lang="en-US" sz="2800" dirty="0"/>
              <a:t>access </a:t>
            </a:r>
          </a:p>
          <a:p>
            <a:pPr>
              <a:spcBef>
                <a:spcPts val="1500"/>
              </a:spcBef>
            </a:pPr>
            <a:r>
              <a:rPr lang="en-US" sz="2800" dirty="0"/>
              <a:t>Digital tracking </a:t>
            </a:r>
            <a:r>
              <a:rPr lang="en-US" sz="2800" dirty="0" smtClean="0"/>
              <a:t>booklets, bulk upload capable</a:t>
            </a:r>
            <a:endParaRPr lang="en-US" sz="2800" dirty="0"/>
          </a:p>
        </p:txBody>
      </p:sp>
      <p:sp>
        <p:nvSpPr>
          <p:cNvPr id="8" name="Rounded Rectangle 7"/>
          <p:cNvSpPr/>
          <p:nvPr/>
        </p:nvSpPr>
        <p:spPr>
          <a:xfrm>
            <a:off x="-105228" y="0"/>
            <a:ext cx="9358085" cy="662638"/>
          </a:xfrm>
          <a:prstGeom prst="roundRect">
            <a:avLst/>
          </a:prstGeom>
          <a:solidFill>
            <a:srgbClr val="33CC33"/>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smtClean="0"/>
              <a:t>Web App Challenges</a:t>
            </a:r>
            <a:endParaRPr lang="en-US" sz="3600" dirty="0"/>
          </a:p>
        </p:txBody>
      </p:sp>
      <p:sp>
        <p:nvSpPr>
          <p:cNvPr id="5" name="Content Placeholder 2"/>
          <p:cNvSpPr txBox="1">
            <a:spLocks/>
          </p:cNvSpPr>
          <p:nvPr/>
        </p:nvSpPr>
        <p:spPr>
          <a:xfrm>
            <a:off x="368625" y="803619"/>
            <a:ext cx="3765155" cy="187966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Limited Internet Access</a:t>
            </a:r>
          </a:p>
          <a:p>
            <a:r>
              <a:rPr lang="en-US" dirty="0" smtClean="0"/>
              <a:t>Low bandwidth</a:t>
            </a:r>
          </a:p>
        </p:txBody>
      </p:sp>
      <p:sp>
        <p:nvSpPr>
          <p:cNvPr id="6" name="Rounded Rectangle 5"/>
          <p:cNvSpPr/>
          <p:nvPr/>
        </p:nvSpPr>
        <p:spPr>
          <a:xfrm>
            <a:off x="-105228" y="2515555"/>
            <a:ext cx="9358085" cy="662638"/>
          </a:xfrm>
          <a:prstGeom prst="roundRect">
            <a:avLst/>
          </a:prstGeom>
          <a:solidFill>
            <a:srgbClr val="33CC33"/>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smtClean="0"/>
              <a:t>Potential Web App Solutions</a:t>
            </a:r>
            <a:endParaRPr lang="en-US" sz="3600" dirty="0"/>
          </a:p>
        </p:txBody>
      </p:sp>
      <p:graphicFrame>
        <p:nvGraphicFramePr>
          <p:cNvPr id="9" name="Table 8"/>
          <p:cNvGraphicFramePr>
            <a:graphicFrameLocks noGrp="1"/>
          </p:cNvGraphicFramePr>
          <p:nvPr>
            <p:extLst>
              <p:ext uri="{D42A27DB-BD31-4B8C-83A1-F6EECF244321}">
                <p14:modId xmlns:p14="http://schemas.microsoft.com/office/powerpoint/2010/main" val="633142349"/>
              </p:ext>
            </p:extLst>
          </p:nvPr>
        </p:nvGraphicFramePr>
        <p:xfrm>
          <a:off x="4127269" y="1348562"/>
          <a:ext cx="4871588" cy="731520"/>
        </p:xfrm>
        <a:graphic>
          <a:graphicData uri="http://schemas.openxmlformats.org/drawingml/2006/table">
            <a:tbl>
              <a:tblPr firstRow="1" bandRow="1">
                <a:tableStyleId>{616DA210-FB5B-4158-B5E0-FEB733F419BA}</a:tableStyleId>
              </a:tblPr>
              <a:tblGrid>
                <a:gridCol w="1451382"/>
                <a:gridCol w="1381693"/>
                <a:gridCol w="1276513"/>
                <a:gridCol w="762000"/>
              </a:tblGrid>
              <a:tr h="268806">
                <a:tc>
                  <a:txBody>
                    <a:bodyPr/>
                    <a:lstStyle/>
                    <a:p>
                      <a:r>
                        <a:rPr lang="en-US" dirty="0" smtClean="0"/>
                        <a:t>Outer</a:t>
                      </a:r>
                      <a:r>
                        <a:rPr lang="en-US" baseline="0" dirty="0" smtClean="0"/>
                        <a:t> Islands</a:t>
                      </a:r>
                      <a:endParaRPr lang="en-US" dirty="0"/>
                    </a:p>
                  </a:txBody>
                  <a:tcPr/>
                </a:tc>
                <a:tc>
                  <a:txBody>
                    <a:bodyPr/>
                    <a:lstStyle/>
                    <a:p>
                      <a:r>
                        <a:rPr lang="en-US" dirty="0" smtClean="0"/>
                        <a:t>Rural Village</a:t>
                      </a:r>
                      <a:endParaRPr lang="en-US" dirty="0"/>
                    </a:p>
                  </a:txBody>
                  <a:tcPr/>
                </a:tc>
                <a:tc>
                  <a:txBody>
                    <a:bodyPr/>
                    <a:lstStyle/>
                    <a:p>
                      <a:r>
                        <a:rPr lang="en-US" dirty="0" smtClean="0"/>
                        <a:t>Rural Town</a:t>
                      </a:r>
                      <a:endParaRPr lang="en-US" dirty="0"/>
                    </a:p>
                  </a:txBody>
                  <a:tcPr/>
                </a:tc>
                <a:tc>
                  <a:txBody>
                    <a:bodyPr/>
                    <a:lstStyle/>
                    <a:p>
                      <a:r>
                        <a:rPr lang="en-US" dirty="0" smtClean="0"/>
                        <a:t>Cities</a:t>
                      </a:r>
                      <a:endParaRPr lang="en-US" dirty="0"/>
                    </a:p>
                  </a:txBody>
                  <a:tcPr/>
                </a:tc>
              </a:tr>
              <a:tr h="268806">
                <a:tc>
                  <a:txBody>
                    <a:bodyPr/>
                    <a:lstStyle/>
                    <a:p>
                      <a:r>
                        <a:rPr lang="en-US" dirty="0" smtClean="0"/>
                        <a:t>2%</a:t>
                      </a:r>
                      <a:endParaRPr lang="en-US" dirty="0"/>
                    </a:p>
                  </a:txBody>
                  <a:tcPr/>
                </a:tc>
                <a:tc>
                  <a:txBody>
                    <a:bodyPr/>
                    <a:lstStyle/>
                    <a:p>
                      <a:r>
                        <a:rPr lang="en-US" dirty="0" smtClean="0"/>
                        <a:t>70%</a:t>
                      </a:r>
                      <a:endParaRPr lang="en-US" dirty="0"/>
                    </a:p>
                  </a:txBody>
                  <a:tcPr/>
                </a:tc>
                <a:tc>
                  <a:txBody>
                    <a:bodyPr/>
                    <a:lstStyle/>
                    <a:p>
                      <a:r>
                        <a:rPr lang="en-US" dirty="0" smtClean="0"/>
                        <a:t>25%</a:t>
                      </a:r>
                      <a:endParaRPr lang="en-US" dirty="0"/>
                    </a:p>
                  </a:txBody>
                  <a:tcPr/>
                </a:tc>
                <a:tc>
                  <a:txBody>
                    <a:bodyPr/>
                    <a:lstStyle/>
                    <a:p>
                      <a:r>
                        <a:rPr lang="en-US" dirty="0" smtClean="0"/>
                        <a:t>3%</a:t>
                      </a:r>
                      <a:endParaRPr lang="en-US" dirty="0"/>
                    </a:p>
                  </a:txBody>
                  <a:tcPr/>
                </a:tc>
              </a:tr>
            </a:tbl>
          </a:graphicData>
        </a:graphic>
      </p:graphicFrame>
      <p:sp>
        <p:nvSpPr>
          <p:cNvPr id="10" name="TextBox 9"/>
          <p:cNvSpPr txBox="1"/>
          <p:nvPr/>
        </p:nvSpPr>
        <p:spPr>
          <a:xfrm>
            <a:off x="4023062" y="988285"/>
            <a:ext cx="5229795" cy="369332"/>
          </a:xfrm>
          <a:prstGeom prst="rect">
            <a:avLst/>
          </a:prstGeom>
          <a:noFill/>
        </p:spPr>
        <p:txBody>
          <a:bodyPr wrap="square" rtlCol="0">
            <a:spAutoFit/>
          </a:bodyPr>
          <a:lstStyle/>
          <a:p>
            <a:r>
              <a:rPr lang="en-US" dirty="0" smtClean="0"/>
              <a:t>Distribution of PCVs with &gt;1h Travel to Internet 2013</a:t>
            </a:r>
            <a:endParaRPr lang="en-US" dirty="0"/>
          </a:p>
        </p:txBody>
      </p:sp>
    </p:spTree>
    <p:extLst>
      <p:ext uri="{BB962C8B-B14F-4D97-AF65-F5344CB8AC3E}">
        <p14:creationId xmlns:p14="http://schemas.microsoft.com/office/powerpoint/2010/main" val="2839292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688204" y="1852792"/>
            <a:ext cx="990147" cy="990147"/>
          </a:xfrm>
          <a:prstGeom prst="rect">
            <a:avLst/>
          </a:prstGeom>
        </p:spPr>
      </p:pic>
      <p:pic>
        <p:nvPicPr>
          <p:cNvPr id="18" name="Picture 17"/>
          <p:cNvPicPr>
            <a:picLocks noChangeAspect="1"/>
          </p:cNvPicPr>
          <p:nvPr/>
        </p:nvPicPr>
        <p:blipFill>
          <a:blip r:embed="rId4"/>
          <a:stretch>
            <a:fillRect/>
          </a:stretch>
        </p:blipFill>
        <p:spPr>
          <a:xfrm>
            <a:off x="7997229" y="1837549"/>
            <a:ext cx="1020632" cy="1020632"/>
          </a:xfrm>
          <a:prstGeom prst="rect">
            <a:avLst/>
          </a:prstGeom>
        </p:spPr>
      </p:pic>
      <p:sp>
        <p:nvSpPr>
          <p:cNvPr id="29" name="TextBox 28"/>
          <p:cNvSpPr txBox="1"/>
          <p:nvPr/>
        </p:nvSpPr>
        <p:spPr>
          <a:xfrm>
            <a:off x="558139" y="1487025"/>
            <a:ext cx="1376781" cy="400110"/>
          </a:xfrm>
          <a:prstGeom prst="rect">
            <a:avLst/>
          </a:prstGeom>
          <a:noFill/>
        </p:spPr>
        <p:txBody>
          <a:bodyPr wrap="square" rtlCol="0">
            <a:spAutoFit/>
          </a:bodyPr>
          <a:lstStyle/>
          <a:p>
            <a:pPr algn="ctr"/>
            <a:r>
              <a:rPr lang="en-US" sz="2000" b="1" dirty="0" smtClean="0">
                <a:solidFill>
                  <a:srgbClr val="33CC33"/>
                </a:solidFill>
              </a:rPr>
              <a:t>Volunteers</a:t>
            </a:r>
            <a:endParaRPr lang="en-US" sz="2000" b="1" dirty="0">
              <a:solidFill>
                <a:srgbClr val="33CC33"/>
              </a:solidFill>
            </a:endParaRPr>
          </a:p>
        </p:txBody>
      </p:sp>
      <p:cxnSp>
        <p:nvCxnSpPr>
          <p:cNvPr id="27" name="Straight Arrow Connector 26"/>
          <p:cNvCxnSpPr/>
          <p:nvPr/>
        </p:nvCxnSpPr>
        <p:spPr>
          <a:xfrm flipH="1">
            <a:off x="1183277" y="2792172"/>
            <a:ext cx="1" cy="510043"/>
          </a:xfrm>
          <a:prstGeom prst="straightConnector1">
            <a:avLst/>
          </a:prstGeom>
          <a:ln>
            <a:tailEnd type="arrow"/>
          </a:ln>
          <a:effectLst/>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a:off x="1152610" y="4745713"/>
            <a:ext cx="1" cy="647482"/>
          </a:xfrm>
          <a:prstGeom prst="straightConnector1">
            <a:avLst/>
          </a:prstGeom>
          <a:ln>
            <a:tailEnd type="arrow"/>
          </a:ln>
          <a:effectLst/>
        </p:spPr>
        <p:style>
          <a:lnRef idx="3">
            <a:schemeClr val="accent1"/>
          </a:lnRef>
          <a:fillRef idx="0">
            <a:schemeClr val="accent1"/>
          </a:fillRef>
          <a:effectRef idx="2">
            <a:schemeClr val="accent1"/>
          </a:effectRef>
          <a:fontRef idx="minor">
            <a:schemeClr val="tx1"/>
          </a:fontRef>
        </p:style>
      </p:cxnSp>
      <p:pic>
        <p:nvPicPr>
          <p:cNvPr id="23" name="Picture 22"/>
          <p:cNvPicPr>
            <a:picLocks noChangeAspect="1"/>
          </p:cNvPicPr>
          <p:nvPr/>
        </p:nvPicPr>
        <p:blipFill>
          <a:blip r:embed="rId5"/>
          <a:stretch>
            <a:fillRect/>
          </a:stretch>
        </p:blipFill>
        <p:spPr>
          <a:xfrm>
            <a:off x="771342" y="5275593"/>
            <a:ext cx="788006" cy="1347236"/>
          </a:xfrm>
          <a:prstGeom prst="rect">
            <a:avLst/>
          </a:prstGeom>
        </p:spPr>
      </p:pic>
      <p:sp>
        <p:nvSpPr>
          <p:cNvPr id="37" name="TextBox 36"/>
          <p:cNvSpPr txBox="1"/>
          <p:nvPr/>
        </p:nvSpPr>
        <p:spPr>
          <a:xfrm>
            <a:off x="3711295" y="1487025"/>
            <a:ext cx="676649" cy="400110"/>
          </a:xfrm>
          <a:prstGeom prst="rect">
            <a:avLst/>
          </a:prstGeom>
          <a:noFill/>
        </p:spPr>
        <p:txBody>
          <a:bodyPr wrap="square" rtlCol="0">
            <a:spAutoFit/>
          </a:bodyPr>
          <a:lstStyle/>
          <a:p>
            <a:r>
              <a:rPr lang="en-US" sz="2000" b="1" dirty="0" smtClean="0">
                <a:solidFill>
                  <a:srgbClr val="00B0F0"/>
                </a:solidFill>
              </a:rPr>
              <a:t>Post</a:t>
            </a:r>
            <a:endParaRPr lang="en-US" b="1" dirty="0">
              <a:solidFill>
                <a:srgbClr val="00B0F0"/>
              </a:solidFill>
            </a:endParaRPr>
          </a:p>
        </p:txBody>
      </p:sp>
      <p:sp>
        <p:nvSpPr>
          <p:cNvPr id="41" name="TextBox 40"/>
          <p:cNvSpPr txBox="1"/>
          <p:nvPr/>
        </p:nvSpPr>
        <p:spPr>
          <a:xfrm>
            <a:off x="1297452" y="2630410"/>
            <a:ext cx="1432013" cy="738664"/>
          </a:xfrm>
          <a:prstGeom prst="rect">
            <a:avLst/>
          </a:prstGeom>
          <a:noFill/>
        </p:spPr>
        <p:txBody>
          <a:bodyPr wrap="square" rtlCol="0">
            <a:spAutoFit/>
          </a:bodyPr>
          <a:lstStyle/>
          <a:p>
            <a:r>
              <a:rPr lang="en-US" sz="1400" dirty="0" smtClean="0"/>
              <a:t>Run report designed for post use</a:t>
            </a:r>
            <a:endParaRPr lang="en-US" sz="1400" dirty="0"/>
          </a:p>
        </p:txBody>
      </p:sp>
      <p:sp>
        <p:nvSpPr>
          <p:cNvPr id="44" name="TextBox 43"/>
          <p:cNvSpPr txBox="1"/>
          <p:nvPr/>
        </p:nvSpPr>
        <p:spPr>
          <a:xfrm>
            <a:off x="1417352" y="4676372"/>
            <a:ext cx="2284646" cy="738664"/>
          </a:xfrm>
          <a:prstGeom prst="rect">
            <a:avLst/>
          </a:prstGeom>
          <a:noFill/>
        </p:spPr>
        <p:txBody>
          <a:bodyPr wrap="square" rtlCol="0">
            <a:spAutoFit/>
          </a:bodyPr>
          <a:lstStyle/>
          <a:p>
            <a:r>
              <a:rPr lang="en-US" sz="1400" dirty="0" smtClean="0"/>
              <a:t>Forward report to PCV </a:t>
            </a:r>
          </a:p>
          <a:p>
            <a:r>
              <a:rPr lang="en-US" sz="1400" dirty="0" smtClean="0"/>
              <a:t>OR develop secondary report tailored to PCV needs</a:t>
            </a:r>
            <a:endParaRPr lang="en-US" sz="1400" dirty="0"/>
          </a:p>
        </p:txBody>
      </p:sp>
      <p:pic>
        <p:nvPicPr>
          <p:cNvPr id="46" name="Picture 45"/>
          <p:cNvPicPr>
            <a:picLocks noChangeAspect="1"/>
          </p:cNvPicPr>
          <p:nvPr/>
        </p:nvPicPr>
        <p:blipFill>
          <a:blip r:embed="rId3"/>
          <a:stretch>
            <a:fillRect/>
          </a:stretch>
        </p:blipFill>
        <p:spPr>
          <a:xfrm>
            <a:off x="3540791" y="1852792"/>
            <a:ext cx="990147" cy="990147"/>
          </a:xfrm>
          <a:prstGeom prst="rect">
            <a:avLst/>
          </a:prstGeom>
        </p:spPr>
      </p:pic>
      <p:sp>
        <p:nvSpPr>
          <p:cNvPr id="50" name="TextBox 49"/>
          <p:cNvSpPr txBox="1"/>
          <p:nvPr/>
        </p:nvSpPr>
        <p:spPr>
          <a:xfrm>
            <a:off x="4114478" y="2622579"/>
            <a:ext cx="1432013" cy="738664"/>
          </a:xfrm>
          <a:prstGeom prst="rect">
            <a:avLst/>
          </a:prstGeom>
          <a:noFill/>
        </p:spPr>
        <p:txBody>
          <a:bodyPr wrap="square" rtlCol="0">
            <a:spAutoFit/>
          </a:bodyPr>
          <a:lstStyle/>
          <a:p>
            <a:r>
              <a:rPr lang="en-US" sz="1400" dirty="0" smtClean="0"/>
              <a:t>Run report designed for post use</a:t>
            </a:r>
            <a:endParaRPr lang="en-US" sz="1400" dirty="0"/>
          </a:p>
        </p:txBody>
      </p:sp>
      <p:sp>
        <p:nvSpPr>
          <p:cNvPr id="51" name="TextBox 50"/>
          <p:cNvSpPr txBox="1"/>
          <p:nvPr/>
        </p:nvSpPr>
        <p:spPr>
          <a:xfrm>
            <a:off x="7236246" y="1487025"/>
            <a:ext cx="898060" cy="400110"/>
          </a:xfrm>
          <a:prstGeom prst="rect">
            <a:avLst/>
          </a:prstGeom>
          <a:noFill/>
        </p:spPr>
        <p:txBody>
          <a:bodyPr wrap="square" rtlCol="0">
            <a:spAutoFit/>
          </a:bodyPr>
          <a:lstStyle/>
          <a:p>
            <a:r>
              <a:rPr lang="en-US" sz="2000" b="1" dirty="0" smtClean="0">
                <a:solidFill>
                  <a:schemeClr val="accent2"/>
                </a:solidFill>
              </a:rPr>
              <a:t>PC/W</a:t>
            </a:r>
            <a:endParaRPr lang="en-US" b="1" dirty="0">
              <a:solidFill>
                <a:schemeClr val="accent2"/>
              </a:solidFill>
            </a:endParaRPr>
          </a:p>
        </p:txBody>
      </p:sp>
      <p:pic>
        <p:nvPicPr>
          <p:cNvPr id="52" name="Picture 51"/>
          <p:cNvPicPr>
            <a:picLocks noChangeAspect="1"/>
          </p:cNvPicPr>
          <p:nvPr/>
        </p:nvPicPr>
        <p:blipFill>
          <a:blip r:embed="rId3"/>
          <a:stretch>
            <a:fillRect/>
          </a:stretch>
        </p:blipFill>
        <p:spPr>
          <a:xfrm>
            <a:off x="6248467" y="1852792"/>
            <a:ext cx="990147" cy="990147"/>
          </a:xfrm>
          <a:prstGeom prst="rect">
            <a:avLst/>
          </a:prstGeom>
        </p:spPr>
      </p:pic>
      <p:sp>
        <p:nvSpPr>
          <p:cNvPr id="55" name="TextBox 54"/>
          <p:cNvSpPr txBox="1"/>
          <p:nvPr/>
        </p:nvSpPr>
        <p:spPr>
          <a:xfrm>
            <a:off x="6687387" y="2651389"/>
            <a:ext cx="1121515" cy="738664"/>
          </a:xfrm>
          <a:prstGeom prst="rect">
            <a:avLst/>
          </a:prstGeom>
          <a:noFill/>
        </p:spPr>
        <p:txBody>
          <a:bodyPr wrap="square" rtlCol="0">
            <a:spAutoFit/>
          </a:bodyPr>
          <a:lstStyle/>
          <a:p>
            <a:r>
              <a:rPr lang="en-US" sz="1400" dirty="0" smtClean="0"/>
              <a:t>Run report designed for post use</a:t>
            </a:r>
            <a:endParaRPr lang="en-US" sz="1400" dirty="0"/>
          </a:p>
        </p:txBody>
      </p:sp>
      <p:pic>
        <p:nvPicPr>
          <p:cNvPr id="59" name="Picture 58"/>
          <p:cNvPicPr>
            <a:picLocks noChangeAspect="1"/>
          </p:cNvPicPr>
          <p:nvPr/>
        </p:nvPicPr>
        <p:blipFill>
          <a:blip r:embed="rId6"/>
          <a:stretch>
            <a:fillRect/>
          </a:stretch>
        </p:blipFill>
        <p:spPr>
          <a:xfrm>
            <a:off x="7934222" y="5568241"/>
            <a:ext cx="719037" cy="1054588"/>
          </a:xfrm>
          <a:prstGeom prst="rect">
            <a:avLst/>
          </a:prstGeom>
        </p:spPr>
      </p:pic>
      <p:cxnSp>
        <p:nvCxnSpPr>
          <p:cNvPr id="60" name="Straight Arrow Connector 59"/>
          <p:cNvCxnSpPr>
            <a:endCxn id="59" idx="0"/>
          </p:cNvCxnSpPr>
          <p:nvPr/>
        </p:nvCxnSpPr>
        <p:spPr>
          <a:xfrm flipH="1">
            <a:off x="8293741" y="2765700"/>
            <a:ext cx="266248" cy="2802541"/>
          </a:xfrm>
          <a:prstGeom prst="straightConnector1">
            <a:avLst/>
          </a:prstGeom>
          <a:ln>
            <a:prstDash val="dash"/>
            <a:tailEnd type="arrow"/>
          </a:ln>
          <a:effectLst/>
        </p:spPr>
        <p:style>
          <a:lnRef idx="3">
            <a:schemeClr val="accent2"/>
          </a:lnRef>
          <a:fillRef idx="0">
            <a:schemeClr val="accent2"/>
          </a:fillRef>
          <a:effectRef idx="2">
            <a:schemeClr val="accent2"/>
          </a:effectRef>
          <a:fontRef idx="minor">
            <a:schemeClr val="tx1"/>
          </a:fontRef>
        </p:style>
      </p:cxnSp>
      <p:cxnSp>
        <p:nvCxnSpPr>
          <p:cNvPr id="62" name="Straight Arrow Connector 61"/>
          <p:cNvCxnSpPr>
            <a:endCxn id="59" idx="0"/>
          </p:cNvCxnSpPr>
          <p:nvPr/>
        </p:nvCxnSpPr>
        <p:spPr>
          <a:xfrm>
            <a:off x="7053052" y="4429496"/>
            <a:ext cx="1240689" cy="1138745"/>
          </a:xfrm>
          <a:prstGeom prst="straightConnector1">
            <a:avLst/>
          </a:prstGeom>
          <a:ln>
            <a:tailEnd type="arrow"/>
          </a:ln>
          <a:effectLst/>
        </p:spPr>
        <p:style>
          <a:lnRef idx="3">
            <a:schemeClr val="accent1"/>
          </a:lnRef>
          <a:fillRef idx="0">
            <a:schemeClr val="accent1"/>
          </a:fillRef>
          <a:effectRef idx="2">
            <a:schemeClr val="accent1"/>
          </a:effectRef>
          <a:fontRef idx="minor">
            <a:schemeClr val="tx1"/>
          </a:fontRef>
        </p:style>
      </p:cxnSp>
      <p:sp>
        <p:nvSpPr>
          <p:cNvPr id="65" name="TextBox 64"/>
          <p:cNvSpPr txBox="1"/>
          <p:nvPr/>
        </p:nvSpPr>
        <p:spPr>
          <a:xfrm>
            <a:off x="5750547" y="4759427"/>
            <a:ext cx="1255005" cy="523220"/>
          </a:xfrm>
          <a:prstGeom prst="rect">
            <a:avLst/>
          </a:prstGeom>
          <a:noFill/>
        </p:spPr>
        <p:txBody>
          <a:bodyPr wrap="square" rtlCol="0">
            <a:spAutoFit/>
          </a:bodyPr>
          <a:lstStyle/>
          <a:p>
            <a:r>
              <a:rPr lang="en-US" sz="1400" dirty="0" smtClean="0"/>
              <a:t>SRs and other data calls</a:t>
            </a:r>
            <a:endParaRPr lang="en-US" sz="1400" dirty="0"/>
          </a:p>
        </p:txBody>
      </p:sp>
      <p:sp>
        <p:nvSpPr>
          <p:cNvPr id="66" name="TextBox 65"/>
          <p:cNvSpPr txBox="1"/>
          <p:nvPr/>
        </p:nvSpPr>
        <p:spPr>
          <a:xfrm>
            <a:off x="7469556" y="3475389"/>
            <a:ext cx="956477" cy="954107"/>
          </a:xfrm>
          <a:prstGeom prst="rect">
            <a:avLst/>
          </a:prstGeom>
          <a:noFill/>
        </p:spPr>
        <p:txBody>
          <a:bodyPr wrap="square" rtlCol="0">
            <a:spAutoFit/>
          </a:bodyPr>
          <a:lstStyle/>
          <a:p>
            <a:r>
              <a:rPr lang="en-US" sz="1400" dirty="0" smtClean="0"/>
              <a:t>MYSQL access for advanced needs</a:t>
            </a:r>
            <a:endParaRPr lang="en-US" sz="1400" dirty="0"/>
          </a:p>
        </p:txBody>
      </p:sp>
      <p:sp>
        <p:nvSpPr>
          <p:cNvPr id="30" name="Rounded Rectangle 29"/>
          <p:cNvSpPr/>
          <p:nvPr/>
        </p:nvSpPr>
        <p:spPr>
          <a:xfrm>
            <a:off x="-105228" y="0"/>
            <a:ext cx="9358085" cy="662638"/>
          </a:xfrm>
          <a:prstGeom prst="roundRect">
            <a:avLst/>
          </a:prstGeom>
          <a:solidFill>
            <a:srgbClr val="008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Create Web App</a:t>
            </a:r>
            <a:endParaRPr lang="en-US" sz="3600" dirty="0"/>
          </a:p>
        </p:txBody>
      </p:sp>
      <p:pic>
        <p:nvPicPr>
          <p:cNvPr id="31" name="Picture 30"/>
          <p:cNvPicPr>
            <a:picLocks noChangeAspect="1"/>
          </p:cNvPicPr>
          <p:nvPr/>
        </p:nvPicPr>
        <p:blipFill>
          <a:blip r:embed="rId7"/>
          <a:stretch>
            <a:fillRect/>
          </a:stretch>
        </p:blipFill>
        <p:spPr>
          <a:xfrm>
            <a:off x="777887" y="5431400"/>
            <a:ext cx="749446" cy="1191429"/>
          </a:xfrm>
          <a:prstGeom prst="rect">
            <a:avLst/>
          </a:prstGeom>
        </p:spPr>
      </p:pic>
      <p:pic>
        <p:nvPicPr>
          <p:cNvPr id="5" name="Picture 4"/>
          <p:cNvPicPr>
            <a:picLocks noChangeAspect="1"/>
          </p:cNvPicPr>
          <p:nvPr/>
        </p:nvPicPr>
        <p:blipFill>
          <a:blip r:embed="rId8"/>
          <a:stretch>
            <a:fillRect/>
          </a:stretch>
        </p:blipFill>
        <p:spPr>
          <a:xfrm>
            <a:off x="827451" y="3339600"/>
            <a:ext cx="746414" cy="1370282"/>
          </a:xfrm>
          <a:prstGeom prst="rect">
            <a:avLst/>
          </a:prstGeom>
        </p:spPr>
      </p:pic>
      <p:pic>
        <p:nvPicPr>
          <p:cNvPr id="32" name="Picture 31"/>
          <p:cNvPicPr>
            <a:picLocks noChangeAspect="1"/>
          </p:cNvPicPr>
          <p:nvPr/>
        </p:nvPicPr>
        <p:blipFill>
          <a:blip r:embed="rId9"/>
          <a:stretch>
            <a:fillRect/>
          </a:stretch>
        </p:blipFill>
        <p:spPr>
          <a:xfrm>
            <a:off x="3641530" y="3339600"/>
            <a:ext cx="746414" cy="1370282"/>
          </a:xfrm>
          <a:prstGeom prst="rect">
            <a:avLst/>
          </a:prstGeom>
        </p:spPr>
      </p:pic>
      <p:pic>
        <p:nvPicPr>
          <p:cNvPr id="33" name="Picture 32"/>
          <p:cNvPicPr>
            <a:picLocks noChangeAspect="1"/>
          </p:cNvPicPr>
          <p:nvPr/>
        </p:nvPicPr>
        <p:blipFill>
          <a:blip r:embed="rId9"/>
          <a:stretch>
            <a:fillRect/>
          </a:stretch>
        </p:blipFill>
        <p:spPr>
          <a:xfrm>
            <a:off x="6306638" y="3339600"/>
            <a:ext cx="746414" cy="1370282"/>
          </a:xfrm>
          <a:prstGeom prst="rect">
            <a:avLst/>
          </a:prstGeom>
        </p:spPr>
      </p:pic>
      <p:pic>
        <p:nvPicPr>
          <p:cNvPr id="34" name="Picture 33"/>
          <p:cNvPicPr>
            <a:picLocks noChangeAspect="1"/>
          </p:cNvPicPr>
          <p:nvPr/>
        </p:nvPicPr>
        <p:blipFill>
          <a:blip r:embed="rId10"/>
          <a:stretch>
            <a:fillRect/>
          </a:stretch>
        </p:blipFill>
        <p:spPr>
          <a:xfrm>
            <a:off x="7998036" y="5568241"/>
            <a:ext cx="761707" cy="1074550"/>
          </a:xfrm>
          <a:prstGeom prst="rect">
            <a:avLst/>
          </a:prstGeom>
        </p:spPr>
      </p:pic>
      <p:cxnSp>
        <p:nvCxnSpPr>
          <p:cNvPr id="35" name="Straight Arrow Connector 34"/>
          <p:cNvCxnSpPr/>
          <p:nvPr/>
        </p:nvCxnSpPr>
        <p:spPr>
          <a:xfrm flipH="1">
            <a:off x="4014736" y="2765700"/>
            <a:ext cx="1" cy="510043"/>
          </a:xfrm>
          <a:prstGeom prst="straightConnector1">
            <a:avLst/>
          </a:prstGeom>
          <a:ln>
            <a:tailEnd type="arrow"/>
          </a:ln>
          <a:effectLst/>
        </p:spPr>
        <p:style>
          <a:lnRef idx="3">
            <a:schemeClr val="accent1"/>
          </a:lnRef>
          <a:fillRef idx="0">
            <a:schemeClr val="accent1"/>
          </a:fillRef>
          <a:effectRef idx="2">
            <a:schemeClr val="accent1"/>
          </a:effectRef>
          <a:fontRef idx="minor">
            <a:schemeClr val="tx1"/>
          </a:fontRef>
        </p:style>
      </p:cxnSp>
      <p:cxnSp>
        <p:nvCxnSpPr>
          <p:cNvPr id="38" name="Straight Arrow Connector 37"/>
          <p:cNvCxnSpPr/>
          <p:nvPr/>
        </p:nvCxnSpPr>
        <p:spPr>
          <a:xfrm flipH="1">
            <a:off x="6644219" y="2792171"/>
            <a:ext cx="1" cy="510043"/>
          </a:xfrm>
          <a:prstGeom prst="straightConnector1">
            <a:avLst/>
          </a:prstGeom>
          <a:ln>
            <a:tailEnd type="arrow"/>
          </a:ln>
          <a:effectLst/>
        </p:spPr>
        <p:style>
          <a:lnRef idx="3">
            <a:schemeClr val="accent1"/>
          </a:lnRef>
          <a:fillRef idx="0">
            <a:schemeClr val="accent1"/>
          </a:fillRef>
          <a:effectRef idx="2">
            <a:schemeClr val="accent1"/>
          </a:effectRef>
          <a:fontRef idx="minor">
            <a:schemeClr val="tx1"/>
          </a:fontRef>
        </p:style>
      </p:cxnSp>
      <p:sp>
        <p:nvSpPr>
          <p:cNvPr id="39" name="TextBox 38"/>
          <p:cNvSpPr txBox="1"/>
          <p:nvPr/>
        </p:nvSpPr>
        <p:spPr>
          <a:xfrm>
            <a:off x="853445" y="839936"/>
            <a:ext cx="7440738" cy="523220"/>
          </a:xfrm>
          <a:prstGeom prst="rect">
            <a:avLst/>
          </a:prstGeom>
          <a:noFill/>
        </p:spPr>
        <p:txBody>
          <a:bodyPr wrap="square" rtlCol="0">
            <a:spAutoFit/>
          </a:bodyPr>
          <a:lstStyle/>
          <a:p>
            <a:pPr algn="ctr"/>
            <a:r>
              <a:rPr lang="en-US" sz="2800" dirty="0" smtClean="0"/>
              <a:t>Current – Decentralized, Post-dependent Method</a:t>
            </a:r>
            <a:endParaRPr lang="en-US" sz="2800" dirty="0"/>
          </a:p>
        </p:txBody>
      </p:sp>
    </p:spTree>
    <p:extLst>
      <p:ext uri="{BB962C8B-B14F-4D97-AF65-F5344CB8AC3E}">
        <p14:creationId xmlns:p14="http://schemas.microsoft.com/office/powerpoint/2010/main" val="152261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587916" y="1329933"/>
            <a:ext cx="1347005" cy="400110"/>
          </a:xfrm>
          <a:prstGeom prst="rect">
            <a:avLst/>
          </a:prstGeom>
          <a:noFill/>
        </p:spPr>
        <p:txBody>
          <a:bodyPr wrap="square" rtlCol="0">
            <a:spAutoFit/>
          </a:bodyPr>
          <a:lstStyle/>
          <a:p>
            <a:pPr algn="ctr"/>
            <a:r>
              <a:rPr lang="en-US" sz="2000" b="1" dirty="0" smtClean="0">
                <a:solidFill>
                  <a:srgbClr val="33CC33"/>
                </a:solidFill>
              </a:rPr>
              <a:t>Volunteers</a:t>
            </a:r>
            <a:endParaRPr lang="en-US" sz="2000" b="1" dirty="0">
              <a:solidFill>
                <a:srgbClr val="33CC33"/>
              </a:solidFill>
            </a:endParaRPr>
          </a:p>
        </p:txBody>
      </p:sp>
      <p:cxnSp>
        <p:nvCxnSpPr>
          <p:cNvPr id="27" name="Straight Arrow Connector 26"/>
          <p:cNvCxnSpPr/>
          <p:nvPr/>
        </p:nvCxnSpPr>
        <p:spPr>
          <a:xfrm>
            <a:off x="1133873" y="2701287"/>
            <a:ext cx="0" cy="789162"/>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sp>
        <p:nvSpPr>
          <p:cNvPr id="37" name="TextBox 36"/>
          <p:cNvSpPr txBox="1"/>
          <p:nvPr/>
        </p:nvSpPr>
        <p:spPr>
          <a:xfrm>
            <a:off x="4040322" y="1329933"/>
            <a:ext cx="676649" cy="400110"/>
          </a:xfrm>
          <a:prstGeom prst="rect">
            <a:avLst/>
          </a:prstGeom>
          <a:noFill/>
        </p:spPr>
        <p:txBody>
          <a:bodyPr wrap="square" rtlCol="0">
            <a:spAutoFit/>
          </a:bodyPr>
          <a:lstStyle/>
          <a:p>
            <a:r>
              <a:rPr lang="en-US" sz="2000" b="1" dirty="0" smtClean="0">
                <a:solidFill>
                  <a:srgbClr val="00B0F0"/>
                </a:solidFill>
              </a:rPr>
              <a:t>Post</a:t>
            </a:r>
            <a:endParaRPr lang="en-US" sz="2000" b="1" dirty="0">
              <a:solidFill>
                <a:srgbClr val="00B0F0"/>
              </a:solidFill>
            </a:endParaRPr>
          </a:p>
        </p:txBody>
      </p:sp>
      <p:sp>
        <p:nvSpPr>
          <p:cNvPr id="41" name="TextBox 40"/>
          <p:cNvSpPr txBox="1"/>
          <p:nvPr/>
        </p:nvSpPr>
        <p:spPr>
          <a:xfrm>
            <a:off x="4517659" y="2739680"/>
            <a:ext cx="1432013" cy="738664"/>
          </a:xfrm>
          <a:prstGeom prst="rect">
            <a:avLst/>
          </a:prstGeom>
          <a:noFill/>
        </p:spPr>
        <p:txBody>
          <a:bodyPr wrap="square" rtlCol="0">
            <a:spAutoFit/>
          </a:bodyPr>
          <a:lstStyle/>
          <a:p>
            <a:r>
              <a:rPr lang="en-US" sz="1400" dirty="0" smtClean="0"/>
              <a:t>Run report designed for post use</a:t>
            </a:r>
            <a:endParaRPr lang="en-US" sz="1400" dirty="0"/>
          </a:p>
        </p:txBody>
      </p:sp>
      <p:cxnSp>
        <p:nvCxnSpPr>
          <p:cNvPr id="49" name="Straight Arrow Connector 48"/>
          <p:cNvCxnSpPr/>
          <p:nvPr/>
        </p:nvCxnSpPr>
        <p:spPr>
          <a:xfrm>
            <a:off x="4321821" y="2759521"/>
            <a:ext cx="4857" cy="730928"/>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sp>
        <p:nvSpPr>
          <p:cNvPr id="51" name="TextBox 50"/>
          <p:cNvSpPr txBox="1"/>
          <p:nvPr/>
        </p:nvSpPr>
        <p:spPr>
          <a:xfrm>
            <a:off x="7408988" y="1352890"/>
            <a:ext cx="840740" cy="400110"/>
          </a:xfrm>
          <a:prstGeom prst="rect">
            <a:avLst/>
          </a:prstGeom>
          <a:noFill/>
        </p:spPr>
        <p:txBody>
          <a:bodyPr wrap="square" rtlCol="0">
            <a:spAutoFit/>
          </a:bodyPr>
          <a:lstStyle/>
          <a:p>
            <a:r>
              <a:rPr lang="en-US" sz="2000" b="1" dirty="0" smtClean="0">
                <a:solidFill>
                  <a:schemeClr val="accent2"/>
                </a:solidFill>
              </a:rPr>
              <a:t>PC/W</a:t>
            </a:r>
            <a:endParaRPr lang="en-US" sz="2000" b="1" dirty="0">
              <a:solidFill>
                <a:schemeClr val="accent2"/>
              </a:solidFill>
            </a:endParaRPr>
          </a:p>
        </p:txBody>
      </p:sp>
      <p:cxnSp>
        <p:nvCxnSpPr>
          <p:cNvPr id="60" name="Straight Arrow Connector 59"/>
          <p:cNvCxnSpPr/>
          <p:nvPr/>
        </p:nvCxnSpPr>
        <p:spPr>
          <a:xfrm>
            <a:off x="7969835" y="2671117"/>
            <a:ext cx="0" cy="827068"/>
          </a:xfrm>
          <a:prstGeom prst="straightConnector1">
            <a:avLst/>
          </a:prstGeom>
          <a:ln w="28575">
            <a:tailEnd type="arrow"/>
          </a:ln>
          <a:effectLst/>
        </p:spPr>
        <p:style>
          <a:lnRef idx="3">
            <a:schemeClr val="accent2"/>
          </a:lnRef>
          <a:fillRef idx="0">
            <a:schemeClr val="accent2"/>
          </a:fillRef>
          <a:effectRef idx="2">
            <a:schemeClr val="accent2"/>
          </a:effectRef>
          <a:fontRef idx="minor">
            <a:schemeClr val="tx1"/>
          </a:fontRef>
        </p:style>
      </p:cxnSp>
      <p:sp>
        <p:nvSpPr>
          <p:cNvPr id="66" name="TextBox 65"/>
          <p:cNvSpPr txBox="1"/>
          <p:nvPr/>
        </p:nvSpPr>
        <p:spPr>
          <a:xfrm>
            <a:off x="8085637" y="2671117"/>
            <a:ext cx="956477" cy="954107"/>
          </a:xfrm>
          <a:prstGeom prst="rect">
            <a:avLst/>
          </a:prstGeom>
          <a:noFill/>
        </p:spPr>
        <p:txBody>
          <a:bodyPr wrap="square" rtlCol="0">
            <a:spAutoFit/>
          </a:bodyPr>
          <a:lstStyle/>
          <a:p>
            <a:r>
              <a:rPr lang="en-US" sz="1400" dirty="0" smtClean="0"/>
              <a:t>SQL access for advanced needs</a:t>
            </a:r>
            <a:endParaRPr lang="en-US" sz="1400" dirty="0"/>
          </a:p>
        </p:txBody>
      </p:sp>
      <p:pic>
        <p:nvPicPr>
          <p:cNvPr id="3" name="Picture 2"/>
          <p:cNvPicPr>
            <a:picLocks noChangeAspect="1"/>
          </p:cNvPicPr>
          <p:nvPr/>
        </p:nvPicPr>
        <p:blipFill>
          <a:blip r:embed="rId3"/>
          <a:stretch>
            <a:fillRect/>
          </a:stretch>
        </p:blipFill>
        <p:spPr>
          <a:xfrm>
            <a:off x="587916" y="1764875"/>
            <a:ext cx="7862319" cy="1158016"/>
          </a:xfrm>
          <a:prstGeom prst="rect">
            <a:avLst/>
          </a:prstGeom>
        </p:spPr>
      </p:pic>
      <p:sp>
        <p:nvSpPr>
          <p:cNvPr id="31" name="TextBox 30"/>
          <p:cNvSpPr txBox="1"/>
          <p:nvPr/>
        </p:nvSpPr>
        <p:spPr>
          <a:xfrm>
            <a:off x="1430982" y="2721615"/>
            <a:ext cx="1432013" cy="738664"/>
          </a:xfrm>
          <a:prstGeom prst="rect">
            <a:avLst/>
          </a:prstGeom>
          <a:noFill/>
        </p:spPr>
        <p:txBody>
          <a:bodyPr wrap="square" rtlCol="0">
            <a:spAutoFit/>
          </a:bodyPr>
          <a:lstStyle/>
          <a:p>
            <a:r>
              <a:rPr lang="en-US" sz="1400" dirty="0" smtClean="0"/>
              <a:t>Run report designed for PCV use</a:t>
            </a:r>
            <a:endParaRPr lang="en-US" sz="1400" dirty="0"/>
          </a:p>
        </p:txBody>
      </p:sp>
      <p:sp>
        <p:nvSpPr>
          <p:cNvPr id="32" name="TextBox 31"/>
          <p:cNvSpPr txBox="1"/>
          <p:nvPr/>
        </p:nvSpPr>
        <p:spPr>
          <a:xfrm>
            <a:off x="6531929" y="2759521"/>
            <a:ext cx="1139570" cy="738664"/>
          </a:xfrm>
          <a:prstGeom prst="rect">
            <a:avLst/>
          </a:prstGeom>
          <a:noFill/>
        </p:spPr>
        <p:txBody>
          <a:bodyPr wrap="square" rtlCol="0">
            <a:spAutoFit/>
          </a:bodyPr>
          <a:lstStyle/>
          <a:p>
            <a:r>
              <a:rPr lang="en-US" sz="1400" dirty="0" smtClean="0"/>
              <a:t>Run report designed for PC/W use</a:t>
            </a:r>
            <a:endParaRPr lang="en-US" sz="1400" dirty="0"/>
          </a:p>
        </p:txBody>
      </p:sp>
      <p:cxnSp>
        <p:nvCxnSpPr>
          <p:cNvPr id="33" name="Straight Arrow Connector 32"/>
          <p:cNvCxnSpPr/>
          <p:nvPr/>
        </p:nvCxnSpPr>
        <p:spPr>
          <a:xfrm>
            <a:off x="7671499" y="2671117"/>
            <a:ext cx="0" cy="827068"/>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791463" y="5028435"/>
            <a:ext cx="7658771" cy="1749197"/>
          </a:xfrm>
          <a:prstGeom prst="rect">
            <a:avLst/>
          </a:prstGeom>
          <a:noFill/>
        </p:spPr>
        <p:txBody>
          <a:bodyPr wrap="square" rtlCol="0">
            <a:spAutoFit/>
          </a:bodyPr>
          <a:lstStyle/>
          <a:p>
            <a:pPr marL="285750" indent="-285750">
              <a:spcBef>
                <a:spcPts val="1200"/>
              </a:spcBef>
              <a:buFont typeface="Arial"/>
              <a:buChar char="•"/>
            </a:pPr>
            <a:r>
              <a:rPr lang="en-US" sz="2400" dirty="0" smtClean="0"/>
              <a:t>Common report generating system for all users</a:t>
            </a:r>
          </a:p>
          <a:p>
            <a:pPr marL="285750" indent="-285750">
              <a:spcBef>
                <a:spcPts val="1200"/>
              </a:spcBef>
              <a:buFont typeface="Arial"/>
              <a:buChar char="•"/>
            </a:pPr>
            <a:r>
              <a:rPr lang="en-US" sz="2400" dirty="0" smtClean="0"/>
              <a:t>Flexible permissions system that allows business users to specify who may have access to a given report</a:t>
            </a:r>
          </a:p>
          <a:p>
            <a:pPr>
              <a:spcBef>
                <a:spcPts val="200"/>
              </a:spcBef>
            </a:pPr>
            <a:r>
              <a:rPr lang="en-US" sz="2400" dirty="0" smtClean="0"/>
              <a:t>        (Similar to permissions that exists in Hyperion)</a:t>
            </a:r>
            <a:endParaRPr lang="en-US" sz="2400" dirty="0"/>
          </a:p>
        </p:txBody>
      </p:sp>
      <p:sp>
        <p:nvSpPr>
          <p:cNvPr id="20" name="Rounded Rectangle 19"/>
          <p:cNvSpPr/>
          <p:nvPr/>
        </p:nvSpPr>
        <p:spPr>
          <a:xfrm>
            <a:off x="-105228" y="0"/>
            <a:ext cx="9358085" cy="662638"/>
          </a:xfrm>
          <a:prstGeom prst="roundRect">
            <a:avLst/>
          </a:prstGeom>
          <a:solidFill>
            <a:srgbClr val="008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Create Web App</a:t>
            </a:r>
            <a:endParaRPr lang="en-US" sz="3600" dirty="0"/>
          </a:p>
        </p:txBody>
      </p:sp>
      <p:pic>
        <p:nvPicPr>
          <p:cNvPr id="21" name="Picture 20"/>
          <p:cNvPicPr>
            <a:picLocks noChangeAspect="1"/>
          </p:cNvPicPr>
          <p:nvPr/>
        </p:nvPicPr>
        <p:blipFill>
          <a:blip r:embed="rId4"/>
          <a:stretch>
            <a:fillRect/>
          </a:stretch>
        </p:blipFill>
        <p:spPr>
          <a:xfrm>
            <a:off x="791463" y="3568415"/>
            <a:ext cx="798410" cy="1269269"/>
          </a:xfrm>
          <a:prstGeom prst="rect">
            <a:avLst/>
          </a:prstGeom>
        </p:spPr>
      </p:pic>
      <p:pic>
        <p:nvPicPr>
          <p:cNvPr id="22" name="Picture 21"/>
          <p:cNvPicPr>
            <a:picLocks noChangeAspect="1"/>
          </p:cNvPicPr>
          <p:nvPr/>
        </p:nvPicPr>
        <p:blipFill>
          <a:blip r:embed="rId5"/>
          <a:stretch>
            <a:fillRect/>
          </a:stretch>
        </p:blipFill>
        <p:spPr>
          <a:xfrm>
            <a:off x="3971405" y="3568415"/>
            <a:ext cx="746414" cy="1370282"/>
          </a:xfrm>
          <a:prstGeom prst="rect">
            <a:avLst/>
          </a:prstGeom>
        </p:spPr>
      </p:pic>
      <p:pic>
        <p:nvPicPr>
          <p:cNvPr id="24" name="Picture 23"/>
          <p:cNvPicPr>
            <a:picLocks noChangeAspect="1"/>
          </p:cNvPicPr>
          <p:nvPr/>
        </p:nvPicPr>
        <p:blipFill>
          <a:blip r:embed="rId6"/>
          <a:stretch>
            <a:fillRect/>
          </a:stretch>
        </p:blipFill>
        <p:spPr>
          <a:xfrm>
            <a:off x="7384498" y="3625223"/>
            <a:ext cx="865230" cy="1220591"/>
          </a:xfrm>
          <a:prstGeom prst="rect">
            <a:avLst/>
          </a:prstGeom>
        </p:spPr>
      </p:pic>
      <p:sp>
        <p:nvSpPr>
          <p:cNvPr id="26" name="TextBox 25"/>
          <p:cNvSpPr txBox="1"/>
          <p:nvPr/>
        </p:nvSpPr>
        <p:spPr>
          <a:xfrm>
            <a:off x="165606" y="852879"/>
            <a:ext cx="6543952" cy="523220"/>
          </a:xfrm>
          <a:prstGeom prst="rect">
            <a:avLst/>
          </a:prstGeom>
          <a:noFill/>
        </p:spPr>
        <p:txBody>
          <a:bodyPr wrap="square" rtlCol="0">
            <a:spAutoFit/>
          </a:bodyPr>
          <a:lstStyle/>
          <a:p>
            <a:r>
              <a:rPr lang="en-US" sz="2800" dirty="0" smtClean="0"/>
              <a:t>Proposed – Unify Method</a:t>
            </a:r>
            <a:endParaRPr lang="en-US" sz="2800" dirty="0"/>
          </a:p>
        </p:txBody>
      </p:sp>
    </p:spTree>
    <p:extLst>
      <p:ext uri="{BB962C8B-B14F-4D97-AF65-F5344CB8AC3E}">
        <p14:creationId xmlns:p14="http://schemas.microsoft.com/office/powerpoint/2010/main" val="38074864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57200" y="1846378"/>
            <a:ext cx="990147" cy="990147"/>
          </a:xfrm>
          <a:prstGeom prst="rect">
            <a:avLst/>
          </a:prstGeom>
        </p:spPr>
      </p:pic>
      <p:pic>
        <p:nvPicPr>
          <p:cNvPr id="7" name="Picture 6"/>
          <p:cNvPicPr>
            <a:picLocks noChangeAspect="1"/>
          </p:cNvPicPr>
          <p:nvPr/>
        </p:nvPicPr>
        <p:blipFill>
          <a:blip r:embed="rId4"/>
          <a:stretch>
            <a:fillRect/>
          </a:stretch>
        </p:blipFill>
        <p:spPr>
          <a:xfrm>
            <a:off x="2637601" y="1543413"/>
            <a:ext cx="822774" cy="1321425"/>
          </a:xfrm>
          <a:prstGeom prst="rect">
            <a:avLst/>
          </a:prstGeom>
        </p:spPr>
      </p:pic>
      <p:cxnSp>
        <p:nvCxnSpPr>
          <p:cNvPr id="8" name="Straight Arrow Connector 7"/>
          <p:cNvCxnSpPr/>
          <p:nvPr/>
        </p:nvCxnSpPr>
        <p:spPr>
          <a:xfrm>
            <a:off x="1497501" y="2191860"/>
            <a:ext cx="1248508" cy="0"/>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1578788" y="1602788"/>
            <a:ext cx="1058813" cy="523220"/>
          </a:xfrm>
          <a:prstGeom prst="rect">
            <a:avLst/>
          </a:prstGeom>
          <a:noFill/>
        </p:spPr>
        <p:txBody>
          <a:bodyPr wrap="square" rtlCol="0">
            <a:spAutoFit/>
          </a:bodyPr>
          <a:lstStyle/>
          <a:p>
            <a:r>
              <a:rPr lang="en-US" sz="1400" dirty="0" smtClean="0"/>
              <a:t>Run extract</a:t>
            </a:r>
          </a:p>
          <a:p>
            <a:r>
              <a:rPr lang="en-US" sz="1400" dirty="0" smtClean="0"/>
              <a:t>Run report</a:t>
            </a:r>
            <a:endParaRPr lang="en-US" sz="1400" dirty="0"/>
          </a:p>
        </p:txBody>
      </p:sp>
      <p:pic>
        <p:nvPicPr>
          <p:cNvPr id="21" name="Picture 20"/>
          <p:cNvPicPr>
            <a:picLocks noChangeAspect="1"/>
          </p:cNvPicPr>
          <p:nvPr/>
        </p:nvPicPr>
        <p:blipFill>
          <a:blip r:embed="rId5"/>
          <a:stretch>
            <a:fillRect/>
          </a:stretch>
        </p:blipFill>
        <p:spPr>
          <a:xfrm>
            <a:off x="4866015" y="1986441"/>
            <a:ext cx="554120" cy="554120"/>
          </a:xfrm>
          <a:prstGeom prst="rect">
            <a:avLst/>
          </a:prstGeom>
        </p:spPr>
      </p:pic>
      <p:cxnSp>
        <p:nvCxnSpPr>
          <p:cNvPr id="22" name="Straight Arrow Connector 21"/>
          <p:cNvCxnSpPr>
            <a:endCxn id="21" idx="1"/>
          </p:cNvCxnSpPr>
          <p:nvPr/>
        </p:nvCxnSpPr>
        <p:spPr>
          <a:xfrm>
            <a:off x="3510529" y="2263501"/>
            <a:ext cx="1355486" cy="0"/>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a:endCxn id="26" idx="1"/>
          </p:cNvCxnSpPr>
          <p:nvPr/>
        </p:nvCxnSpPr>
        <p:spPr>
          <a:xfrm>
            <a:off x="5470289" y="2263501"/>
            <a:ext cx="1684821" cy="0"/>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pic>
        <p:nvPicPr>
          <p:cNvPr id="26" name="Picture 25"/>
          <p:cNvPicPr>
            <a:picLocks noChangeAspect="1"/>
          </p:cNvPicPr>
          <p:nvPr/>
        </p:nvPicPr>
        <p:blipFill>
          <a:blip r:embed="rId5"/>
          <a:stretch>
            <a:fillRect/>
          </a:stretch>
        </p:blipFill>
        <p:spPr>
          <a:xfrm>
            <a:off x="7155110" y="1986441"/>
            <a:ext cx="554120" cy="554120"/>
          </a:xfrm>
          <a:prstGeom prst="rect">
            <a:avLst/>
          </a:prstGeom>
        </p:spPr>
      </p:pic>
      <p:sp>
        <p:nvSpPr>
          <p:cNvPr id="27" name="TextBox 26"/>
          <p:cNvSpPr txBox="1"/>
          <p:nvPr/>
        </p:nvSpPr>
        <p:spPr>
          <a:xfrm>
            <a:off x="4560722" y="1304782"/>
            <a:ext cx="1432544" cy="738664"/>
          </a:xfrm>
          <a:prstGeom prst="rect">
            <a:avLst/>
          </a:prstGeom>
          <a:noFill/>
        </p:spPr>
        <p:txBody>
          <a:bodyPr wrap="square" rtlCol="0">
            <a:spAutoFit/>
          </a:bodyPr>
          <a:lstStyle/>
          <a:p>
            <a:r>
              <a:rPr lang="en-US" sz="1400" dirty="0" smtClean="0"/>
              <a:t>Into an Excel “scratchpad” for data cleaning</a:t>
            </a:r>
            <a:endParaRPr lang="en-US" sz="1400" dirty="0"/>
          </a:p>
        </p:txBody>
      </p:sp>
      <p:sp>
        <p:nvSpPr>
          <p:cNvPr id="30" name="TextBox 29"/>
          <p:cNvSpPr txBox="1"/>
          <p:nvPr/>
        </p:nvSpPr>
        <p:spPr>
          <a:xfrm>
            <a:off x="6717514" y="1509546"/>
            <a:ext cx="1432544" cy="523220"/>
          </a:xfrm>
          <a:prstGeom prst="rect">
            <a:avLst/>
          </a:prstGeom>
          <a:noFill/>
        </p:spPr>
        <p:txBody>
          <a:bodyPr wrap="square" rtlCol="0">
            <a:spAutoFit/>
          </a:bodyPr>
          <a:lstStyle/>
          <a:p>
            <a:r>
              <a:rPr lang="en-US" sz="1400" dirty="0" smtClean="0"/>
              <a:t>Into an Excel </a:t>
            </a:r>
          </a:p>
          <a:p>
            <a:r>
              <a:rPr lang="en-US" sz="1400" dirty="0" smtClean="0"/>
              <a:t>SR template</a:t>
            </a:r>
            <a:endParaRPr lang="en-US" sz="1400" dirty="0"/>
          </a:p>
        </p:txBody>
      </p:sp>
      <p:cxnSp>
        <p:nvCxnSpPr>
          <p:cNvPr id="34" name="Elbow Connector 33"/>
          <p:cNvCxnSpPr/>
          <p:nvPr/>
        </p:nvCxnSpPr>
        <p:spPr>
          <a:xfrm rot="10800000" flipV="1">
            <a:off x="718548" y="2263500"/>
            <a:ext cx="7188948" cy="766715"/>
          </a:xfrm>
          <a:prstGeom prst="bentConnector3">
            <a:avLst>
              <a:gd name="adj1" fmla="val -9194"/>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Elbow Connector 38"/>
          <p:cNvCxnSpPr/>
          <p:nvPr/>
        </p:nvCxnSpPr>
        <p:spPr>
          <a:xfrm rot="16200000" flipH="1">
            <a:off x="124370" y="3624393"/>
            <a:ext cx="1477993" cy="289637"/>
          </a:xfrm>
          <a:prstGeom prst="bentConnector3">
            <a:avLst>
              <a:gd name="adj1" fmla="val 98744"/>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48" name="Picture 47"/>
          <p:cNvPicPr>
            <a:picLocks noChangeAspect="1"/>
          </p:cNvPicPr>
          <p:nvPr/>
        </p:nvPicPr>
        <p:blipFill>
          <a:blip r:embed="rId6"/>
          <a:stretch>
            <a:fillRect/>
          </a:stretch>
        </p:blipFill>
        <p:spPr>
          <a:xfrm>
            <a:off x="3460375" y="4165529"/>
            <a:ext cx="516484" cy="549653"/>
          </a:xfrm>
          <a:prstGeom prst="rect">
            <a:avLst/>
          </a:prstGeom>
        </p:spPr>
      </p:pic>
      <p:pic>
        <p:nvPicPr>
          <p:cNvPr id="49" name="Picture 48"/>
          <p:cNvPicPr>
            <a:picLocks noChangeAspect="1"/>
          </p:cNvPicPr>
          <p:nvPr/>
        </p:nvPicPr>
        <p:blipFill>
          <a:blip r:embed="rId7"/>
          <a:stretch>
            <a:fillRect/>
          </a:stretch>
        </p:blipFill>
        <p:spPr>
          <a:xfrm>
            <a:off x="1085308" y="3538219"/>
            <a:ext cx="724075" cy="997615"/>
          </a:xfrm>
          <a:prstGeom prst="rect">
            <a:avLst/>
          </a:prstGeom>
        </p:spPr>
      </p:pic>
      <p:pic>
        <p:nvPicPr>
          <p:cNvPr id="50" name="Picture 49"/>
          <p:cNvPicPr>
            <a:picLocks noChangeAspect="1"/>
          </p:cNvPicPr>
          <p:nvPr/>
        </p:nvPicPr>
        <p:blipFill>
          <a:blip r:embed="rId8"/>
          <a:stretch>
            <a:fillRect/>
          </a:stretch>
        </p:blipFill>
        <p:spPr>
          <a:xfrm>
            <a:off x="5993266" y="3909236"/>
            <a:ext cx="783286" cy="1079194"/>
          </a:xfrm>
          <a:prstGeom prst="rect">
            <a:avLst/>
          </a:prstGeom>
        </p:spPr>
      </p:pic>
      <p:cxnSp>
        <p:nvCxnSpPr>
          <p:cNvPr id="52" name="Straight Arrow Connector 51"/>
          <p:cNvCxnSpPr>
            <a:stCxn id="48" idx="3"/>
            <a:endCxn id="50" idx="1"/>
          </p:cNvCxnSpPr>
          <p:nvPr/>
        </p:nvCxnSpPr>
        <p:spPr>
          <a:xfrm>
            <a:off x="3976859" y="4440356"/>
            <a:ext cx="2016407" cy="8477"/>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1547977" y="4621670"/>
            <a:ext cx="1" cy="832783"/>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58" name="Picture 57"/>
          <p:cNvPicPr>
            <a:picLocks noChangeAspect="1"/>
          </p:cNvPicPr>
          <p:nvPr/>
        </p:nvPicPr>
        <p:blipFill>
          <a:blip r:embed="rId5"/>
          <a:stretch>
            <a:fillRect/>
          </a:stretch>
        </p:blipFill>
        <p:spPr>
          <a:xfrm>
            <a:off x="3230013" y="5091557"/>
            <a:ext cx="554120" cy="554120"/>
          </a:xfrm>
          <a:prstGeom prst="rect">
            <a:avLst/>
          </a:prstGeom>
        </p:spPr>
      </p:pic>
      <p:cxnSp>
        <p:nvCxnSpPr>
          <p:cNvPr id="61" name="Straight Arrow Connector 60"/>
          <p:cNvCxnSpPr/>
          <p:nvPr/>
        </p:nvCxnSpPr>
        <p:spPr>
          <a:xfrm>
            <a:off x="1859537" y="4437816"/>
            <a:ext cx="1650992" cy="254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62" name="Picture 61"/>
          <p:cNvPicPr>
            <a:picLocks noChangeAspect="1"/>
          </p:cNvPicPr>
          <p:nvPr/>
        </p:nvPicPr>
        <p:blipFill>
          <a:blip r:embed="rId5"/>
          <a:stretch>
            <a:fillRect/>
          </a:stretch>
        </p:blipFill>
        <p:spPr>
          <a:xfrm>
            <a:off x="1317208" y="5526129"/>
            <a:ext cx="554120" cy="554120"/>
          </a:xfrm>
          <a:prstGeom prst="rect">
            <a:avLst/>
          </a:prstGeom>
        </p:spPr>
      </p:pic>
      <p:sp>
        <p:nvSpPr>
          <p:cNvPr id="63" name="Rectangle 62"/>
          <p:cNvSpPr/>
          <p:nvPr/>
        </p:nvSpPr>
        <p:spPr>
          <a:xfrm>
            <a:off x="20359" y="5445683"/>
            <a:ext cx="1558429" cy="954107"/>
          </a:xfrm>
          <a:prstGeom prst="rect">
            <a:avLst/>
          </a:prstGeom>
        </p:spPr>
        <p:txBody>
          <a:bodyPr wrap="square">
            <a:spAutoFit/>
          </a:bodyPr>
          <a:lstStyle/>
          <a:p>
            <a:r>
              <a:rPr lang="en-US" sz="1400" dirty="0"/>
              <a:t>Into an Excel </a:t>
            </a:r>
            <a:r>
              <a:rPr lang="en-US" sz="1400" dirty="0" smtClean="0"/>
              <a:t>“Database” for cleaning and aggregate analysis</a:t>
            </a:r>
            <a:endParaRPr lang="en-US" sz="1400" dirty="0"/>
          </a:p>
        </p:txBody>
      </p:sp>
      <p:cxnSp>
        <p:nvCxnSpPr>
          <p:cNvPr id="64" name="Straight Arrow Connector 63"/>
          <p:cNvCxnSpPr/>
          <p:nvPr/>
        </p:nvCxnSpPr>
        <p:spPr>
          <a:xfrm>
            <a:off x="1871328" y="5690818"/>
            <a:ext cx="1220313"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66" name="Picture 65"/>
          <p:cNvPicPr>
            <a:picLocks noChangeAspect="1"/>
          </p:cNvPicPr>
          <p:nvPr/>
        </p:nvPicPr>
        <p:blipFill>
          <a:blip r:embed="rId5"/>
          <a:stretch>
            <a:fillRect/>
          </a:stretch>
        </p:blipFill>
        <p:spPr>
          <a:xfrm>
            <a:off x="3230013" y="5645677"/>
            <a:ext cx="554120" cy="554120"/>
          </a:xfrm>
          <a:prstGeom prst="rect">
            <a:avLst/>
          </a:prstGeom>
        </p:spPr>
      </p:pic>
      <p:sp>
        <p:nvSpPr>
          <p:cNvPr id="67" name="Rectangle 66"/>
          <p:cNvSpPr/>
          <p:nvPr/>
        </p:nvSpPr>
        <p:spPr>
          <a:xfrm>
            <a:off x="4418246" y="3242199"/>
            <a:ext cx="2107652" cy="523220"/>
          </a:xfrm>
          <a:prstGeom prst="rect">
            <a:avLst/>
          </a:prstGeom>
        </p:spPr>
        <p:txBody>
          <a:bodyPr wrap="square">
            <a:spAutoFit/>
          </a:bodyPr>
          <a:lstStyle/>
          <a:p>
            <a:r>
              <a:rPr lang="en-US" sz="1400" dirty="0"/>
              <a:t>Into </a:t>
            </a:r>
            <a:r>
              <a:rPr lang="en-US" sz="1400" dirty="0" smtClean="0"/>
              <a:t>PDFs for sector specialists and CDO</a:t>
            </a:r>
            <a:endParaRPr lang="en-US" sz="1400" dirty="0"/>
          </a:p>
        </p:txBody>
      </p:sp>
      <p:pic>
        <p:nvPicPr>
          <p:cNvPr id="77" name="Picture 76"/>
          <p:cNvPicPr>
            <a:picLocks noChangeAspect="1"/>
          </p:cNvPicPr>
          <p:nvPr/>
        </p:nvPicPr>
        <p:blipFill>
          <a:blip r:embed="rId9"/>
          <a:stretch>
            <a:fillRect/>
          </a:stretch>
        </p:blipFill>
        <p:spPr>
          <a:xfrm>
            <a:off x="7006998" y="3367807"/>
            <a:ext cx="702232" cy="943624"/>
          </a:xfrm>
          <a:prstGeom prst="rect">
            <a:avLst/>
          </a:prstGeom>
        </p:spPr>
      </p:pic>
      <p:cxnSp>
        <p:nvCxnSpPr>
          <p:cNvPr id="78" name="Straight Arrow Connector 77"/>
          <p:cNvCxnSpPr>
            <a:endCxn id="77" idx="1"/>
          </p:cNvCxnSpPr>
          <p:nvPr/>
        </p:nvCxnSpPr>
        <p:spPr>
          <a:xfrm>
            <a:off x="4028868" y="3827339"/>
            <a:ext cx="2978130" cy="1228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a:off x="1497501" y="2350773"/>
            <a:ext cx="1248508" cy="0"/>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pic>
        <p:nvPicPr>
          <p:cNvPr id="83" name="Picture 82"/>
          <p:cNvPicPr>
            <a:picLocks noChangeAspect="1"/>
          </p:cNvPicPr>
          <p:nvPr/>
        </p:nvPicPr>
        <p:blipFill>
          <a:blip r:embed="rId6"/>
          <a:stretch>
            <a:fillRect/>
          </a:stretch>
        </p:blipFill>
        <p:spPr>
          <a:xfrm>
            <a:off x="3435528" y="3487374"/>
            <a:ext cx="516484" cy="549653"/>
          </a:xfrm>
          <a:prstGeom prst="rect">
            <a:avLst/>
          </a:prstGeom>
        </p:spPr>
      </p:pic>
      <p:cxnSp>
        <p:nvCxnSpPr>
          <p:cNvPr id="84" name="Straight Arrow Connector 83"/>
          <p:cNvCxnSpPr/>
          <p:nvPr/>
        </p:nvCxnSpPr>
        <p:spPr>
          <a:xfrm>
            <a:off x="1808893" y="3839619"/>
            <a:ext cx="1674294" cy="8477"/>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98" name="Picture 97"/>
          <p:cNvPicPr>
            <a:picLocks noChangeAspect="1"/>
          </p:cNvPicPr>
          <p:nvPr/>
        </p:nvPicPr>
        <p:blipFill>
          <a:blip r:embed="rId10"/>
          <a:stretch>
            <a:fillRect/>
          </a:stretch>
        </p:blipFill>
        <p:spPr>
          <a:xfrm>
            <a:off x="4760872" y="4778817"/>
            <a:ext cx="702232" cy="943624"/>
          </a:xfrm>
          <a:prstGeom prst="rect">
            <a:avLst/>
          </a:prstGeom>
        </p:spPr>
      </p:pic>
      <p:pic>
        <p:nvPicPr>
          <p:cNvPr id="99" name="Picture 98"/>
          <p:cNvPicPr>
            <a:picLocks noChangeAspect="1"/>
          </p:cNvPicPr>
          <p:nvPr/>
        </p:nvPicPr>
        <p:blipFill>
          <a:blip r:embed="rId5"/>
          <a:stretch>
            <a:fillRect/>
          </a:stretch>
        </p:blipFill>
        <p:spPr>
          <a:xfrm>
            <a:off x="3230013" y="6186104"/>
            <a:ext cx="554120" cy="554120"/>
          </a:xfrm>
          <a:prstGeom prst="rect">
            <a:avLst/>
          </a:prstGeom>
        </p:spPr>
      </p:pic>
      <p:sp>
        <p:nvSpPr>
          <p:cNvPr id="100" name="Rectangle 99"/>
          <p:cNvSpPr/>
          <p:nvPr/>
        </p:nvSpPr>
        <p:spPr>
          <a:xfrm>
            <a:off x="1809383" y="5146676"/>
            <a:ext cx="1400233" cy="307777"/>
          </a:xfrm>
          <a:prstGeom prst="rect">
            <a:avLst/>
          </a:prstGeom>
        </p:spPr>
        <p:txBody>
          <a:bodyPr wrap="square">
            <a:spAutoFit/>
          </a:bodyPr>
          <a:lstStyle/>
          <a:p>
            <a:r>
              <a:rPr lang="en-US" sz="1400" dirty="0" smtClean="0"/>
              <a:t>Summary Sheets</a:t>
            </a:r>
            <a:endParaRPr lang="en-US" sz="1400" dirty="0"/>
          </a:p>
        </p:txBody>
      </p:sp>
      <p:cxnSp>
        <p:nvCxnSpPr>
          <p:cNvPr id="101" name="Straight Arrow Connector 100"/>
          <p:cNvCxnSpPr/>
          <p:nvPr/>
        </p:nvCxnSpPr>
        <p:spPr>
          <a:xfrm>
            <a:off x="3784133" y="5368617"/>
            <a:ext cx="976739"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3784133" y="5922737"/>
            <a:ext cx="976739"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784133" y="6471889"/>
            <a:ext cx="976739" cy="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05" name="Picture 104"/>
          <p:cNvPicPr>
            <a:picLocks noChangeAspect="1"/>
          </p:cNvPicPr>
          <p:nvPr/>
        </p:nvPicPr>
        <p:blipFill>
          <a:blip r:embed="rId5"/>
          <a:stretch>
            <a:fillRect/>
          </a:stretch>
        </p:blipFill>
        <p:spPr>
          <a:xfrm>
            <a:off x="7432170" y="4786215"/>
            <a:ext cx="554120" cy="554120"/>
          </a:xfrm>
          <a:prstGeom prst="rect">
            <a:avLst/>
          </a:prstGeom>
        </p:spPr>
      </p:pic>
      <p:cxnSp>
        <p:nvCxnSpPr>
          <p:cNvPr id="106" name="Straight Arrow Connector 105"/>
          <p:cNvCxnSpPr>
            <a:endCxn id="105" idx="1"/>
          </p:cNvCxnSpPr>
          <p:nvPr/>
        </p:nvCxnSpPr>
        <p:spPr>
          <a:xfrm>
            <a:off x="6668679" y="4591538"/>
            <a:ext cx="763491" cy="471737"/>
          </a:xfrm>
          <a:prstGeom prst="straightConnector1">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9" name="Rectangle 108"/>
          <p:cNvSpPr/>
          <p:nvPr/>
        </p:nvSpPr>
        <p:spPr>
          <a:xfrm>
            <a:off x="5459914" y="6526309"/>
            <a:ext cx="1400233" cy="307777"/>
          </a:xfrm>
          <a:prstGeom prst="rect">
            <a:avLst/>
          </a:prstGeom>
        </p:spPr>
        <p:txBody>
          <a:bodyPr wrap="square">
            <a:spAutoFit/>
          </a:bodyPr>
          <a:lstStyle/>
          <a:p>
            <a:r>
              <a:rPr lang="en-US" sz="1400" dirty="0" smtClean="0"/>
              <a:t>And others</a:t>
            </a:r>
            <a:endParaRPr lang="en-US" sz="1400" dirty="0"/>
          </a:p>
        </p:txBody>
      </p:sp>
      <p:sp>
        <p:nvSpPr>
          <p:cNvPr id="110" name="Rectangle 109"/>
          <p:cNvSpPr/>
          <p:nvPr/>
        </p:nvSpPr>
        <p:spPr>
          <a:xfrm>
            <a:off x="7321651" y="5364157"/>
            <a:ext cx="1400233" cy="523220"/>
          </a:xfrm>
          <a:prstGeom prst="rect">
            <a:avLst/>
          </a:prstGeom>
        </p:spPr>
        <p:txBody>
          <a:bodyPr wrap="square">
            <a:spAutoFit/>
          </a:bodyPr>
          <a:lstStyle/>
          <a:p>
            <a:r>
              <a:rPr lang="en-US" sz="1400" dirty="0" smtClean="0"/>
              <a:t>PDFs into Excel for analysis</a:t>
            </a:r>
            <a:endParaRPr lang="en-US" sz="1400" dirty="0"/>
          </a:p>
        </p:txBody>
      </p:sp>
      <p:pic>
        <p:nvPicPr>
          <p:cNvPr id="111" name="Picture 110"/>
          <p:cNvPicPr>
            <a:picLocks noChangeAspect="1"/>
          </p:cNvPicPr>
          <p:nvPr/>
        </p:nvPicPr>
        <p:blipFill>
          <a:blip r:embed="rId11"/>
          <a:stretch>
            <a:fillRect/>
          </a:stretch>
        </p:blipFill>
        <p:spPr>
          <a:xfrm>
            <a:off x="2731480" y="1578359"/>
            <a:ext cx="746414" cy="1370282"/>
          </a:xfrm>
          <a:prstGeom prst="rect">
            <a:avLst/>
          </a:prstGeom>
        </p:spPr>
      </p:pic>
      <p:sp>
        <p:nvSpPr>
          <p:cNvPr id="113" name="Rounded Rectangle 112"/>
          <p:cNvSpPr/>
          <p:nvPr/>
        </p:nvSpPr>
        <p:spPr>
          <a:xfrm>
            <a:off x="-105228" y="0"/>
            <a:ext cx="9358085" cy="662638"/>
          </a:xfrm>
          <a:prstGeom prst="roundRect">
            <a:avLst/>
          </a:prstGeom>
          <a:solidFill>
            <a:srgbClr val="008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Create Web App: Integrate SRs</a:t>
            </a:r>
            <a:endParaRPr lang="en-US" sz="3600" dirty="0"/>
          </a:p>
        </p:txBody>
      </p:sp>
      <p:pic>
        <p:nvPicPr>
          <p:cNvPr id="114" name="Picture 113"/>
          <p:cNvPicPr>
            <a:picLocks noChangeAspect="1"/>
          </p:cNvPicPr>
          <p:nvPr/>
        </p:nvPicPr>
        <p:blipFill>
          <a:blip r:embed="rId12"/>
          <a:stretch>
            <a:fillRect/>
          </a:stretch>
        </p:blipFill>
        <p:spPr>
          <a:xfrm>
            <a:off x="1160128" y="3608224"/>
            <a:ext cx="711200" cy="1003300"/>
          </a:xfrm>
          <a:prstGeom prst="rect">
            <a:avLst/>
          </a:prstGeom>
        </p:spPr>
      </p:pic>
      <p:pic>
        <p:nvPicPr>
          <p:cNvPr id="115" name="Picture 114"/>
          <p:cNvPicPr>
            <a:picLocks noChangeAspect="1"/>
          </p:cNvPicPr>
          <p:nvPr/>
        </p:nvPicPr>
        <p:blipFill>
          <a:blip r:embed="rId13"/>
          <a:stretch>
            <a:fillRect/>
          </a:stretch>
        </p:blipFill>
        <p:spPr>
          <a:xfrm>
            <a:off x="6006314" y="3947183"/>
            <a:ext cx="711200" cy="1003300"/>
          </a:xfrm>
          <a:prstGeom prst="rect">
            <a:avLst/>
          </a:prstGeom>
        </p:spPr>
      </p:pic>
      <p:pic>
        <p:nvPicPr>
          <p:cNvPr id="116" name="Picture 115"/>
          <p:cNvPicPr>
            <a:picLocks noChangeAspect="1"/>
          </p:cNvPicPr>
          <p:nvPr/>
        </p:nvPicPr>
        <p:blipFill>
          <a:blip r:embed="rId14"/>
          <a:stretch>
            <a:fillRect/>
          </a:stretch>
        </p:blipFill>
        <p:spPr>
          <a:xfrm>
            <a:off x="7006998" y="3312989"/>
            <a:ext cx="711200" cy="1028700"/>
          </a:xfrm>
          <a:prstGeom prst="rect">
            <a:avLst/>
          </a:prstGeom>
        </p:spPr>
      </p:pic>
      <p:pic>
        <p:nvPicPr>
          <p:cNvPr id="119" name="Picture 118"/>
          <p:cNvPicPr>
            <a:picLocks noChangeAspect="1"/>
          </p:cNvPicPr>
          <p:nvPr/>
        </p:nvPicPr>
        <p:blipFill>
          <a:blip r:embed="rId15"/>
          <a:stretch>
            <a:fillRect/>
          </a:stretch>
        </p:blipFill>
        <p:spPr>
          <a:xfrm>
            <a:off x="5329426" y="5526129"/>
            <a:ext cx="711200" cy="1003300"/>
          </a:xfrm>
          <a:prstGeom prst="rect">
            <a:avLst/>
          </a:prstGeom>
        </p:spPr>
      </p:pic>
      <p:pic>
        <p:nvPicPr>
          <p:cNvPr id="118" name="Picture 117"/>
          <p:cNvPicPr>
            <a:picLocks noChangeAspect="1"/>
          </p:cNvPicPr>
          <p:nvPr/>
        </p:nvPicPr>
        <p:blipFill>
          <a:blip r:embed="rId16"/>
          <a:stretch>
            <a:fillRect/>
          </a:stretch>
        </p:blipFill>
        <p:spPr>
          <a:xfrm>
            <a:off x="5064535" y="5131327"/>
            <a:ext cx="711200" cy="1028700"/>
          </a:xfrm>
          <a:prstGeom prst="rect">
            <a:avLst/>
          </a:prstGeom>
        </p:spPr>
      </p:pic>
      <p:pic>
        <p:nvPicPr>
          <p:cNvPr id="117" name="Picture 116"/>
          <p:cNvPicPr>
            <a:picLocks noChangeAspect="1"/>
          </p:cNvPicPr>
          <p:nvPr/>
        </p:nvPicPr>
        <p:blipFill>
          <a:blip r:embed="rId17"/>
          <a:stretch>
            <a:fillRect/>
          </a:stretch>
        </p:blipFill>
        <p:spPr>
          <a:xfrm>
            <a:off x="4760872" y="4786215"/>
            <a:ext cx="711200" cy="1028700"/>
          </a:xfrm>
          <a:prstGeom prst="rect">
            <a:avLst/>
          </a:prstGeom>
        </p:spPr>
      </p:pic>
      <p:sp>
        <p:nvSpPr>
          <p:cNvPr id="133" name="Freeform 132"/>
          <p:cNvSpPr/>
          <p:nvPr/>
        </p:nvSpPr>
        <p:spPr>
          <a:xfrm>
            <a:off x="4643161" y="2302577"/>
            <a:ext cx="1101306" cy="423334"/>
          </a:xfrm>
          <a:custGeom>
            <a:avLst/>
            <a:gdLst>
              <a:gd name="connsiteX0" fmla="*/ 0 w 1101306"/>
              <a:gd name="connsiteY0" fmla="*/ 6513 h 423334"/>
              <a:gd name="connsiteX1" fmla="*/ 0 w 1101306"/>
              <a:gd name="connsiteY1" fmla="*/ 6513 h 423334"/>
              <a:gd name="connsiteX2" fmla="*/ 19539 w 1101306"/>
              <a:gd name="connsiteY2" fmla="*/ 156308 h 423334"/>
              <a:gd name="connsiteX3" fmla="*/ 26052 w 1101306"/>
              <a:gd name="connsiteY3" fmla="*/ 175847 h 423334"/>
              <a:gd name="connsiteX4" fmla="*/ 45590 w 1101306"/>
              <a:gd name="connsiteY4" fmla="*/ 182359 h 423334"/>
              <a:gd name="connsiteX5" fmla="*/ 58616 w 1101306"/>
              <a:gd name="connsiteY5" fmla="*/ 214924 h 423334"/>
              <a:gd name="connsiteX6" fmla="*/ 104205 w 1101306"/>
              <a:gd name="connsiteY6" fmla="*/ 254000 h 423334"/>
              <a:gd name="connsiteX7" fmla="*/ 123744 w 1101306"/>
              <a:gd name="connsiteY7" fmla="*/ 280052 h 423334"/>
              <a:gd name="connsiteX8" fmla="*/ 162821 w 1101306"/>
              <a:gd name="connsiteY8" fmla="*/ 312616 h 423334"/>
              <a:gd name="connsiteX9" fmla="*/ 195385 w 1101306"/>
              <a:gd name="connsiteY9" fmla="*/ 338667 h 423334"/>
              <a:gd name="connsiteX10" fmla="*/ 214923 w 1101306"/>
              <a:gd name="connsiteY10" fmla="*/ 358206 h 423334"/>
              <a:gd name="connsiteX11" fmla="*/ 254000 w 1101306"/>
              <a:gd name="connsiteY11" fmla="*/ 371231 h 423334"/>
              <a:gd name="connsiteX12" fmla="*/ 338667 w 1101306"/>
              <a:gd name="connsiteY12" fmla="*/ 390770 h 423334"/>
              <a:gd name="connsiteX13" fmla="*/ 364718 w 1101306"/>
              <a:gd name="connsiteY13" fmla="*/ 403795 h 423334"/>
              <a:gd name="connsiteX14" fmla="*/ 540564 w 1101306"/>
              <a:gd name="connsiteY14" fmla="*/ 423334 h 423334"/>
              <a:gd name="connsiteX15" fmla="*/ 709898 w 1101306"/>
              <a:gd name="connsiteY15" fmla="*/ 410308 h 423334"/>
              <a:gd name="connsiteX16" fmla="*/ 807590 w 1101306"/>
              <a:gd name="connsiteY16" fmla="*/ 364718 h 423334"/>
              <a:gd name="connsiteX17" fmla="*/ 885744 w 1101306"/>
              <a:gd name="connsiteY17" fmla="*/ 312616 h 423334"/>
              <a:gd name="connsiteX18" fmla="*/ 905282 w 1101306"/>
              <a:gd name="connsiteY18" fmla="*/ 299590 h 423334"/>
              <a:gd name="connsiteX19" fmla="*/ 924821 w 1101306"/>
              <a:gd name="connsiteY19" fmla="*/ 280052 h 423334"/>
              <a:gd name="connsiteX20" fmla="*/ 950872 w 1101306"/>
              <a:gd name="connsiteY20" fmla="*/ 267026 h 423334"/>
              <a:gd name="connsiteX21" fmla="*/ 970411 w 1101306"/>
              <a:gd name="connsiteY21" fmla="*/ 254000 h 423334"/>
              <a:gd name="connsiteX22" fmla="*/ 989949 w 1101306"/>
              <a:gd name="connsiteY22" fmla="*/ 227949 h 423334"/>
              <a:gd name="connsiteX23" fmla="*/ 1009487 w 1101306"/>
              <a:gd name="connsiteY23" fmla="*/ 214924 h 423334"/>
              <a:gd name="connsiteX24" fmla="*/ 1042052 w 1101306"/>
              <a:gd name="connsiteY24" fmla="*/ 182359 h 423334"/>
              <a:gd name="connsiteX25" fmla="*/ 1055077 w 1101306"/>
              <a:gd name="connsiteY25" fmla="*/ 162821 h 423334"/>
              <a:gd name="connsiteX26" fmla="*/ 1074616 w 1101306"/>
              <a:gd name="connsiteY26" fmla="*/ 136770 h 423334"/>
              <a:gd name="connsiteX27" fmla="*/ 1087641 w 1101306"/>
              <a:gd name="connsiteY27" fmla="*/ 84667 h 423334"/>
              <a:gd name="connsiteX28" fmla="*/ 1094154 w 1101306"/>
              <a:gd name="connsiteY28" fmla="*/ 58616 h 423334"/>
              <a:gd name="connsiteX29" fmla="*/ 1100667 w 1101306"/>
              <a:gd name="connsiteY29" fmla="*/ 39077 h 423334"/>
              <a:gd name="connsiteX30" fmla="*/ 1100667 w 1101306"/>
              <a:gd name="connsiteY30" fmla="*/ 0 h 42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01306" h="423334">
                <a:moveTo>
                  <a:pt x="0" y="6513"/>
                </a:moveTo>
                <a:lnTo>
                  <a:pt x="0" y="6513"/>
                </a:lnTo>
                <a:cubicBezTo>
                  <a:pt x="9704" y="190880"/>
                  <a:pt x="-12590" y="81342"/>
                  <a:pt x="19539" y="156308"/>
                </a:cubicBezTo>
                <a:cubicBezTo>
                  <a:pt x="22243" y="162618"/>
                  <a:pt x="21197" y="170992"/>
                  <a:pt x="26052" y="175847"/>
                </a:cubicBezTo>
                <a:cubicBezTo>
                  <a:pt x="30906" y="180701"/>
                  <a:pt x="39077" y="180188"/>
                  <a:pt x="45590" y="182359"/>
                </a:cubicBezTo>
                <a:cubicBezTo>
                  <a:pt x="49932" y="193214"/>
                  <a:pt x="52420" y="205010"/>
                  <a:pt x="58616" y="214924"/>
                </a:cubicBezTo>
                <a:cubicBezTo>
                  <a:pt x="70431" y="233829"/>
                  <a:pt x="88932" y="238727"/>
                  <a:pt x="104205" y="254000"/>
                </a:cubicBezTo>
                <a:cubicBezTo>
                  <a:pt x="111881" y="261676"/>
                  <a:pt x="116680" y="271810"/>
                  <a:pt x="123744" y="280052"/>
                </a:cubicBezTo>
                <a:cubicBezTo>
                  <a:pt x="140459" y="299553"/>
                  <a:pt x="142722" y="299216"/>
                  <a:pt x="162821" y="312616"/>
                </a:cubicBezTo>
                <a:cubicBezTo>
                  <a:pt x="191951" y="356313"/>
                  <a:pt x="157634" y="313499"/>
                  <a:pt x="195385" y="338667"/>
                </a:cubicBezTo>
                <a:cubicBezTo>
                  <a:pt x="203049" y="343776"/>
                  <a:pt x="206872" y="353733"/>
                  <a:pt x="214923" y="358206"/>
                </a:cubicBezTo>
                <a:cubicBezTo>
                  <a:pt x="226925" y="364874"/>
                  <a:pt x="241252" y="366132"/>
                  <a:pt x="254000" y="371231"/>
                </a:cubicBezTo>
                <a:cubicBezTo>
                  <a:pt x="302815" y="390758"/>
                  <a:pt x="274963" y="382807"/>
                  <a:pt x="338667" y="390770"/>
                </a:cubicBezTo>
                <a:cubicBezTo>
                  <a:pt x="347351" y="395112"/>
                  <a:pt x="355218" y="401795"/>
                  <a:pt x="364718" y="403795"/>
                </a:cubicBezTo>
                <a:cubicBezTo>
                  <a:pt x="413309" y="414025"/>
                  <a:pt x="489361" y="419067"/>
                  <a:pt x="540564" y="423334"/>
                </a:cubicBezTo>
                <a:cubicBezTo>
                  <a:pt x="597009" y="418992"/>
                  <a:pt x="654057" y="419615"/>
                  <a:pt x="709898" y="410308"/>
                </a:cubicBezTo>
                <a:cubicBezTo>
                  <a:pt x="751762" y="403331"/>
                  <a:pt x="773935" y="383415"/>
                  <a:pt x="807590" y="364718"/>
                </a:cubicBezTo>
                <a:cubicBezTo>
                  <a:pt x="895860" y="315679"/>
                  <a:pt x="730164" y="416341"/>
                  <a:pt x="885744" y="312616"/>
                </a:cubicBezTo>
                <a:cubicBezTo>
                  <a:pt x="892257" y="308274"/>
                  <a:pt x="899269" y="304601"/>
                  <a:pt x="905282" y="299590"/>
                </a:cubicBezTo>
                <a:cubicBezTo>
                  <a:pt x="912358" y="293694"/>
                  <a:pt x="917326" y="285405"/>
                  <a:pt x="924821" y="280052"/>
                </a:cubicBezTo>
                <a:cubicBezTo>
                  <a:pt x="932721" y="274409"/>
                  <a:pt x="942443" y="271843"/>
                  <a:pt x="950872" y="267026"/>
                </a:cubicBezTo>
                <a:cubicBezTo>
                  <a:pt x="957668" y="263142"/>
                  <a:pt x="963898" y="258342"/>
                  <a:pt x="970411" y="254000"/>
                </a:cubicBezTo>
                <a:cubicBezTo>
                  <a:pt x="976924" y="245316"/>
                  <a:pt x="982274" y="235624"/>
                  <a:pt x="989949" y="227949"/>
                </a:cubicBezTo>
                <a:cubicBezTo>
                  <a:pt x="995484" y="222414"/>
                  <a:pt x="1003952" y="220459"/>
                  <a:pt x="1009487" y="214924"/>
                </a:cubicBezTo>
                <a:cubicBezTo>
                  <a:pt x="1052907" y="171504"/>
                  <a:pt x="989948" y="217095"/>
                  <a:pt x="1042052" y="182359"/>
                </a:cubicBezTo>
                <a:cubicBezTo>
                  <a:pt x="1046394" y="175846"/>
                  <a:pt x="1050527" y="169190"/>
                  <a:pt x="1055077" y="162821"/>
                </a:cubicBezTo>
                <a:cubicBezTo>
                  <a:pt x="1061386" y="153988"/>
                  <a:pt x="1069231" y="146195"/>
                  <a:pt x="1074616" y="136770"/>
                </a:cubicBezTo>
                <a:cubicBezTo>
                  <a:pt x="1080962" y="125665"/>
                  <a:pt x="1085694" y="93430"/>
                  <a:pt x="1087641" y="84667"/>
                </a:cubicBezTo>
                <a:cubicBezTo>
                  <a:pt x="1089583" y="75929"/>
                  <a:pt x="1091695" y="67223"/>
                  <a:pt x="1094154" y="58616"/>
                </a:cubicBezTo>
                <a:cubicBezTo>
                  <a:pt x="1096040" y="52015"/>
                  <a:pt x="1099909" y="45900"/>
                  <a:pt x="1100667" y="39077"/>
                </a:cubicBezTo>
                <a:cubicBezTo>
                  <a:pt x="1102105" y="26131"/>
                  <a:pt x="1100667" y="13026"/>
                  <a:pt x="1100667" y="0"/>
                </a:cubicBezTo>
              </a:path>
            </a:pathLst>
          </a:custGeom>
          <a:ln w="28575">
            <a:solidFill>
              <a:schemeClr val="tx1"/>
            </a:solidFill>
            <a:prstDash val="sysDash"/>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n w="28575">
                <a:solidFill>
                  <a:schemeClr val="tx1"/>
                </a:solidFill>
              </a:ln>
            </a:endParaRPr>
          </a:p>
        </p:txBody>
      </p:sp>
      <p:sp>
        <p:nvSpPr>
          <p:cNvPr id="54" name="TextBox 53"/>
          <p:cNvSpPr txBox="1"/>
          <p:nvPr/>
        </p:nvSpPr>
        <p:spPr>
          <a:xfrm>
            <a:off x="165606" y="827728"/>
            <a:ext cx="5640152" cy="523220"/>
          </a:xfrm>
          <a:prstGeom prst="rect">
            <a:avLst/>
          </a:prstGeom>
          <a:noFill/>
        </p:spPr>
        <p:txBody>
          <a:bodyPr wrap="square" rtlCol="0">
            <a:spAutoFit/>
          </a:bodyPr>
          <a:lstStyle/>
          <a:p>
            <a:r>
              <a:rPr lang="en-US" sz="2800" dirty="0" smtClean="0"/>
              <a:t>Current – Un-automated Process</a:t>
            </a:r>
            <a:endParaRPr lang="en-US" sz="2800" dirty="0"/>
          </a:p>
        </p:txBody>
      </p:sp>
    </p:spTree>
    <p:extLst>
      <p:ext uri="{BB962C8B-B14F-4D97-AF65-F5344CB8AC3E}">
        <p14:creationId xmlns:p14="http://schemas.microsoft.com/office/powerpoint/2010/main" val="13826812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3678" y="1489108"/>
            <a:ext cx="8734990" cy="2362138"/>
          </a:xfrm>
          <a:prstGeom prst="rect">
            <a:avLst/>
          </a:prstGeom>
        </p:spPr>
      </p:pic>
      <p:cxnSp>
        <p:nvCxnSpPr>
          <p:cNvPr id="24" name="Elbow Connector 23"/>
          <p:cNvCxnSpPr/>
          <p:nvPr/>
        </p:nvCxnSpPr>
        <p:spPr>
          <a:xfrm rot="16200000" flipH="1">
            <a:off x="-128245" y="3132566"/>
            <a:ext cx="2131578" cy="185665"/>
          </a:xfrm>
          <a:prstGeom prst="bentConnector3">
            <a:avLst>
              <a:gd name="adj1" fmla="val 100174"/>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p:nvPr/>
        </p:nvCxnSpPr>
        <p:spPr>
          <a:xfrm flipV="1">
            <a:off x="1562723" y="2657226"/>
            <a:ext cx="209524" cy="1633962"/>
          </a:xfrm>
          <a:prstGeom prst="bentConnector2">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2596753" y="3207132"/>
            <a:ext cx="8062" cy="810140"/>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843653" y="5082524"/>
            <a:ext cx="1017445" cy="923330"/>
          </a:xfrm>
          <a:prstGeom prst="rect">
            <a:avLst/>
          </a:prstGeom>
          <a:noFill/>
        </p:spPr>
        <p:txBody>
          <a:bodyPr wrap="square" rtlCol="0">
            <a:spAutoFit/>
          </a:bodyPr>
          <a:lstStyle/>
          <a:p>
            <a:r>
              <a:rPr lang="en-US" dirty="0" smtClean="0"/>
              <a:t>Data Cleaning Toolkit</a:t>
            </a:r>
            <a:endParaRPr lang="en-US" dirty="0"/>
          </a:p>
        </p:txBody>
      </p:sp>
      <p:sp>
        <p:nvSpPr>
          <p:cNvPr id="34" name="TextBox 33"/>
          <p:cNvSpPr txBox="1"/>
          <p:nvPr/>
        </p:nvSpPr>
        <p:spPr>
          <a:xfrm>
            <a:off x="2070161" y="5082524"/>
            <a:ext cx="1456809" cy="1200329"/>
          </a:xfrm>
          <a:prstGeom prst="rect">
            <a:avLst/>
          </a:prstGeom>
          <a:noFill/>
        </p:spPr>
        <p:txBody>
          <a:bodyPr wrap="square" rtlCol="0">
            <a:spAutoFit/>
          </a:bodyPr>
          <a:lstStyle/>
          <a:p>
            <a:r>
              <a:rPr lang="en-US" dirty="0" smtClean="0"/>
              <a:t>Form for Collecting Reflection and Analysis</a:t>
            </a:r>
            <a:endParaRPr lang="en-US" dirty="0"/>
          </a:p>
        </p:txBody>
      </p:sp>
      <p:sp>
        <p:nvSpPr>
          <p:cNvPr id="44" name="TextBox 43"/>
          <p:cNvSpPr txBox="1"/>
          <p:nvPr/>
        </p:nvSpPr>
        <p:spPr>
          <a:xfrm>
            <a:off x="6268304" y="6262973"/>
            <a:ext cx="1913774" cy="369332"/>
          </a:xfrm>
          <a:prstGeom prst="rect">
            <a:avLst/>
          </a:prstGeom>
          <a:noFill/>
        </p:spPr>
        <p:txBody>
          <a:bodyPr wrap="square" rtlCol="0">
            <a:spAutoFit/>
          </a:bodyPr>
          <a:lstStyle/>
          <a:p>
            <a:r>
              <a:rPr lang="en-US" dirty="0" smtClean="0"/>
              <a:t>Run a Report</a:t>
            </a:r>
          </a:p>
        </p:txBody>
      </p:sp>
      <p:grpSp>
        <p:nvGrpSpPr>
          <p:cNvPr id="2" name="Group 1"/>
          <p:cNvGrpSpPr/>
          <p:nvPr/>
        </p:nvGrpSpPr>
        <p:grpSpPr>
          <a:xfrm>
            <a:off x="5617990" y="2731872"/>
            <a:ext cx="206535" cy="1797942"/>
            <a:chOff x="5617990" y="2731872"/>
            <a:chExt cx="206535" cy="1797942"/>
          </a:xfrm>
        </p:grpSpPr>
        <p:cxnSp>
          <p:nvCxnSpPr>
            <p:cNvPr id="46" name="Elbow Connector 45"/>
            <p:cNvCxnSpPr/>
            <p:nvPr/>
          </p:nvCxnSpPr>
          <p:spPr>
            <a:xfrm rot="5400000">
              <a:off x="4823689" y="3526173"/>
              <a:ext cx="1795136" cy="206533"/>
            </a:xfrm>
            <a:prstGeom prst="bentConnector3">
              <a:avLst>
                <a:gd name="adj1" fmla="val 296"/>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Elbow Connector 47"/>
            <p:cNvCxnSpPr/>
            <p:nvPr/>
          </p:nvCxnSpPr>
          <p:spPr>
            <a:xfrm rot="5400000">
              <a:off x="5007903" y="3713193"/>
              <a:ext cx="1426709" cy="206534"/>
            </a:xfrm>
            <a:prstGeom prst="bentConnector3">
              <a:avLst>
                <a:gd name="adj1" fmla="val -214"/>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7620328" y="2759122"/>
            <a:ext cx="206535" cy="1797942"/>
            <a:chOff x="7708177" y="2759122"/>
            <a:chExt cx="206535" cy="1797942"/>
          </a:xfrm>
        </p:grpSpPr>
        <p:cxnSp>
          <p:nvCxnSpPr>
            <p:cNvPr id="51" name="Elbow Connector 50"/>
            <p:cNvCxnSpPr/>
            <p:nvPr/>
          </p:nvCxnSpPr>
          <p:spPr>
            <a:xfrm rot="5400000">
              <a:off x="6913876" y="3553423"/>
              <a:ext cx="1795136" cy="206533"/>
            </a:xfrm>
            <a:prstGeom prst="bentConnector3">
              <a:avLst>
                <a:gd name="adj1" fmla="val 296"/>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p:nvPr/>
          </p:nvCxnSpPr>
          <p:spPr>
            <a:xfrm rot="5400000">
              <a:off x="7098090" y="3740443"/>
              <a:ext cx="1426709" cy="206534"/>
            </a:xfrm>
            <a:prstGeom prst="bentConnector3">
              <a:avLst>
                <a:gd name="adj1" fmla="val -214"/>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8287773" y="2731870"/>
            <a:ext cx="206535" cy="1797941"/>
            <a:chOff x="8287773" y="2731870"/>
            <a:chExt cx="206535" cy="1797941"/>
          </a:xfrm>
        </p:grpSpPr>
        <p:cxnSp>
          <p:nvCxnSpPr>
            <p:cNvPr id="53" name="Elbow Connector 52"/>
            <p:cNvCxnSpPr/>
            <p:nvPr/>
          </p:nvCxnSpPr>
          <p:spPr>
            <a:xfrm rot="5400000">
              <a:off x="7493472" y="3526171"/>
              <a:ext cx="1795136" cy="206533"/>
            </a:xfrm>
            <a:prstGeom prst="bentConnector3">
              <a:avLst>
                <a:gd name="adj1" fmla="val 296"/>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4" name="Elbow Connector 53"/>
            <p:cNvCxnSpPr/>
            <p:nvPr/>
          </p:nvCxnSpPr>
          <p:spPr>
            <a:xfrm rot="5400000">
              <a:off x="7677686" y="3713190"/>
              <a:ext cx="1426709" cy="206534"/>
            </a:xfrm>
            <a:prstGeom prst="bentConnector3">
              <a:avLst>
                <a:gd name="adj1" fmla="val -214"/>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6952882" y="2731870"/>
            <a:ext cx="206535" cy="1797942"/>
            <a:chOff x="7000884" y="2731870"/>
            <a:chExt cx="206535" cy="1797942"/>
          </a:xfrm>
        </p:grpSpPr>
        <p:cxnSp>
          <p:nvCxnSpPr>
            <p:cNvPr id="55" name="Elbow Connector 54"/>
            <p:cNvCxnSpPr/>
            <p:nvPr/>
          </p:nvCxnSpPr>
          <p:spPr>
            <a:xfrm rot="5400000">
              <a:off x="6206583" y="3526171"/>
              <a:ext cx="1795136" cy="206533"/>
            </a:xfrm>
            <a:prstGeom prst="bentConnector3">
              <a:avLst>
                <a:gd name="adj1" fmla="val 296"/>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Elbow Connector 55"/>
            <p:cNvCxnSpPr/>
            <p:nvPr/>
          </p:nvCxnSpPr>
          <p:spPr>
            <a:xfrm rot="5400000">
              <a:off x="6390797" y="3713191"/>
              <a:ext cx="1426709" cy="206534"/>
            </a:xfrm>
            <a:prstGeom prst="bentConnector3">
              <a:avLst>
                <a:gd name="adj1" fmla="val -214"/>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6285436" y="2731871"/>
            <a:ext cx="206535" cy="1797942"/>
            <a:chOff x="6193294" y="2731871"/>
            <a:chExt cx="206535" cy="1797942"/>
          </a:xfrm>
        </p:grpSpPr>
        <p:cxnSp>
          <p:nvCxnSpPr>
            <p:cNvPr id="57" name="Elbow Connector 56"/>
            <p:cNvCxnSpPr/>
            <p:nvPr/>
          </p:nvCxnSpPr>
          <p:spPr>
            <a:xfrm rot="5400000">
              <a:off x="5398993" y="3526172"/>
              <a:ext cx="1795136" cy="206533"/>
            </a:xfrm>
            <a:prstGeom prst="bentConnector3">
              <a:avLst>
                <a:gd name="adj1" fmla="val 296"/>
              </a:avLst>
            </a:prstGeom>
            <a:ln w="2857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Elbow Connector 57"/>
            <p:cNvCxnSpPr/>
            <p:nvPr/>
          </p:nvCxnSpPr>
          <p:spPr>
            <a:xfrm rot="5400000">
              <a:off x="5583207" y="3713192"/>
              <a:ext cx="1426709" cy="206534"/>
            </a:xfrm>
            <a:prstGeom prst="bentConnector3">
              <a:avLst>
                <a:gd name="adj1" fmla="val -214"/>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61" name="TextBox 60"/>
          <p:cNvSpPr txBox="1"/>
          <p:nvPr/>
        </p:nvSpPr>
        <p:spPr>
          <a:xfrm>
            <a:off x="5578881" y="5636256"/>
            <a:ext cx="2611021" cy="461665"/>
          </a:xfrm>
          <a:prstGeom prst="rect">
            <a:avLst/>
          </a:prstGeom>
          <a:noFill/>
        </p:spPr>
        <p:txBody>
          <a:bodyPr wrap="square" rtlCol="0">
            <a:spAutoFit/>
          </a:bodyPr>
          <a:lstStyle/>
          <a:p>
            <a:r>
              <a:rPr lang="en-US" sz="1200" dirty="0" smtClean="0"/>
              <a:t>+ APCDs, CDs, DPTs, OPATS, OGHH, </a:t>
            </a:r>
          </a:p>
          <a:p>
            <a:r>
              <a:rPr lang="en-US" sz="1200" dirty="0" smtClean="0"/>
              <a:t>CSPP, Initiatives, OGO, OSIRP, etc.</a:t>
            </a:r>
          </a:p>
        </p:txBody>
      </p:sp>
      <p:pic>
        <p:nvPicPr>
          <p:cNvPr id="62" name="Picture 61"/>
          <p:cNvPicPr>
            <a:picLocks noChangeAspect="1"/>
          </p:cNvPicPr>
          <p:nvPr/>
        </p:nvPicPr>
        <p:blipFill>
          <a:blip r:embed="rId4"/>
          <a:stretch>
            <a:fillRect/>
          </a:stretch>
        </p:blipFill>
        <p:spPr>
          <a:xfrm>
            <a:off x="1017444" y="4017271"/>
            <a:ext cx="555319" cy="1019466"/>
          </a:xfrm>
          <a:prstGeom prst="rect">
            <a:avLst/>
          </a:prstGeom>
        </p:spPr>
      </p:pic>
      <p:pic>
        <p:nvPicPr>
          <p:cNvPr id="63" name="Picture 62"/>
          <p:cNvPicPr>
            <a:picLocks noChangeAspect="1"/>
          </p:cNvPicPr>
          <p:nvPr/>
        </p:nvPicPr>
        <p:blipFill>
          <a:blip r:embed="rId4"/>
          <a:stretch>
            <a:fillRect/>
          </a:stretch>
        </p:blipFill>
        <p:spPr>
          <a:xfrm>
            <a:off x="2306160" y="4017271"/>
            <a:ext cx="555319" cy="1019466"/>
          </a:xfrm>
          <a:prstGeom prst="rect">
            <a:avLst/>
          </a:prstGeom>
        </p:spPr>
      </p:pic>
      <p:pic>
        <p:nvPicPr>
          <p:cNvPr id="65" name="Picture 64"/>
          <p:cNvPicPr>
            <a:picLocks noChangeAspect="1"/>
          </p:cNvPicPr>
          <p:nvPr/>
        </p:nvPicPr>
        <p:blipFill>
          <a:blip r:embed="rId5"/>
          <a:stretch>
            <a:fillRect/>
          </a:stretch>
        </p:blipFill>
        <p:spPr>
          <a:xfrm>
            <a:off x="6586922" y="4557063"/>
            <a:ext cx="711200" cy="1003300"/>
          </a:xfrm>
          <a:prstGeom prst="rect">
            <a:avLst/>
          </a:prstGeom>
        </p:spPr>
      </p:pic>
      <p:pic>
        <p:nvPicPr>
          <p:cNvPr id="66" name="Picture 65"/>
          <p:cNvPicPr>
            <a:picLocks noChangeAspect="1"/>
          </p:cNvPicPr>
          <p:nvPr/>
        </p:nvPicPr>
        <p:blipFill>
          <a:blip r:embed="rId6"/>
          <a:stretch>
            <a:fillRect/>
          </a:stretch>
        </p:blipFill>
        <p:spPr>
          <a:xfrm>
            <a:off x="7366129" y="4557063"/>
            <a:ext cx="648340" cy="1003300"/>
          </a:xfrm>
          <a:prstGeom prst="rect">
            <a:avLst/>
          </a:prstGeom>
        </p:spPr>
      </p:pic>
      <p:pic>
        <p:nvPicPr>
          <p:cNvPr id="67" name="Picture 66"/>
          <p:cNvPicPr>
            <a:picLocks noChangeAspect="1"/>
          </p:cNvPicPr>
          <p:nvPr/>
        </p:nvPicPr>
        <p:blipFill>
          <a:blip r:embed="rId7"/>
          <a:stretch>
            <a:fillRect/>
          </a:stretch>
        </p:blipFill>
        <p:spPr>
          <a:xfrm>
            <a:off x="8082475" y="4557063"/>
            <a:ext cx="711200" cy="1003300"/>
          </a:xfrm>
          <a:prstGeom prst="rect">
            <a:avLst/>
          </a:prstGeom>
        </p:spPr>
      </p:pic>
      <p:pic>
        <p:nvPicPr>
          <p:cNvPr id="68" name="Picture 67"/>
          <p:cNvPicPr>
            <a:picLocks noChangeAspect="1"/>
          </p:cNvPicPr>
          <p:nvPr/>
        </p:nvPicPr>
        <p:blipFill>
          <a:blip r:embed="rId8"/>
          <a:stretch>
            <a:fillRect/>
          </a:stretch>
        </p:blipFill>
        <p:spPr>
          <a:xfrm>
            <a:off x="5807715" y="4557063"/>
            <a:ext cx="711200" cy="1028700"/>
          </a:xfrm>
          <a:prstGeom prst="rect">
            <a:avLst/>
          </a:prstGeom>
        </p:spPr>
      </p:pic>
      <p:pic>
        <p:nvPicPr>
          <p:cNvPr id="69" name="Picture 68"/>
          <p:cNvPicPr>
            <a:picLocks noChangeAspect="1"/>
          </p:cNvPicPr>
          <p:nvPr/>
        </p:nvPicPr>
        <p:blipFill>
          <a:blip r:embed="rId9"/>
          <a:stretch>
            <a:fillRect/>
          </a:stretch>
        </p:blipFill>
        <p:spPr>
          <a:xfrm>
            <a:off x="5028508" y="4557063"/>
            <a:ext cx="711200" cy="1003300"/>
          </a:xfrm>
          <a:prstGeom prst="rect">
            <a:avLst/>
          </a:prstGeom>
        </p:spPr>
      </p:pic>
      <p:sp>
        <p:nvSpPr>
          <p:cNvPr id="71" name="Rounded Rectangle 70"/>
          <p:cNvSpPr/>
          <p:nvPr/>
        </p:nvSpPr>
        <p:spPr>
          <a:xfrm>
            <a:off x="-105228" y="0"/>
            <a:ext cx="9358085" cy="662638"/>
          </a:xfrm>
          <a:prstGeom prst="roundRect">
            <a:avLst/>
          </a:prstGeom>
          <a:solidFill>
            <a:srgbClr val="008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Create Web App: Integrate SRs</a:t>
            </a:r>
            <a:endParaRPr lang="en-US" sz="3600" dirty="0"/>
          </a:p>
        </p:txBody>
      </p:sp>
      <p:sp>
        <p:nvSpPr>
          <p:cNvPr id="28" name="TextBox 27"/>
          <p:cNvSpPr txBox="1"/>
          <p:nvPr/>
        </p:nvSpPr>
        <p:spPr>
          <a:xfrm>
            <a:off x="82803" y="851478"/>
            <a:ext cx="8978394" cy="523220"/>
          </a:xfrm>
          <a:prstGeom prst="rect">
            <a:avLst/>
          </a:prstGeom>
          <a:noFill/>
        </p:spPr>
        <p:txBody>
          <a:bodyPr wrap="square" rtlCol="0">
            <a:spAutoFit/>
          </a:bodyPr>
          <a:lstStyle/>
          <a:p>
            <a:pPr algn="ctr"/>
            <a:r>
              <a:rPr lang="en-US" sz="2800" dirty="0" smtClean="0"/>
              <a:t>Proposed – Integrated Process, Increase Time for Reflection</a:t>
            </a:r>
            <a:endParaRPr lang="en-US" sz="2800" dirty="0"/>
          </a:p>
        </p:txBody>
      </p:sp>
    </p:spTree>
    <p:extLst>
      <p:ext uri="{BB962C8B-B14F-4D97-AF65-F5344CB8AC3E}">
        <p14:creationId xmlns:p14="http://schemas.microsoft.com/office/powerpoint/2010/main" val="33810293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386" y="1249904"/>
            <a:ext cx="8890000" cy="4525963"/>
          </a:xfrm>
        </p:spPr>
        <p:txBody>
          <a:bodyPr>
            <a:normAutofit lnSpcReduction="10000"/>
          </a:bodyPr>
          <a:lstStyle/>
          <a:p>
            <a:pPr marL="0" indent="0">
              <a:buNone/>
            </a:pPr>
            <a:r>
              <a:rPr lang="en-US" b="1" dirty="0" smtClean="0"/>
              <a:t>Current – Staff Overwrite Data during Cleaning</a:t>
            </a:r>
          </a:p>
          <a:p>
            <a:pPr lvl="1">
              <a:buFont typeface="Arial" panose="020B0604020202020204" pitchFamily="34" charset="0"/>
              <a:buChar char="•"/>
            </a:pPr>
            <a:r>
              <a:rPr lang="en-US" sz="3200" dirty="0" smtClean="0"/>
              <a:t>No record of who made the edit</a:t>
            </a:r>
          </a:p>
          <a:p>
            <a:pPr lvl="1">
              <a:buFont typeface="Arial" panose="020B0604020202020204" pitchFamily="34" charset="0"/>
              <a:buChar char="•"/>
            </a:pPr>
            <a:r>
              <a:rPr lang="en-US" sz="3200" dirty="0" smtClean="0"/>
              <a:t>No record of why an edit was made</a:t>
            </a:r>
          </a:p>
          <a:p>
            <a:pPr lvl="1">
              <a:buFont typeface="Arial" panose="020B0604020202020204" pitchFamily="34" charset="0"/>
              <a:buChar char="•"/>
            </a:pPr>
            <a:r>
              <a:rPr lang="en-US" sz="3200" dirty="0" smtClean="0"/>
              <a:t>No audit trail</a:t>
            </a:r>
          </a:p>
          <a:p>
            <a:pPr marL="0" indent="0">
              <a:spcBef>
                <a:spcPts val="2500"/>
              </a:spcBef>
              <a:buNone/>
            </a:pPr>
            <a:r>
              <a:rPr lang="en-US" b="1" dirty="0" smtClean="0"/>
              <a:t>Propose – Move to a journaling</a:t>
            </a:r>
            <a:r>
              <a:rPr lang="en-US" dirty="0" smtClean="0"/>
              <a:t>, or non-destructive editing, paradigm</a:t>
            </a:r>
          </a:p>
          <a:p>
            <a:pPr lvl="1">
              <a:buFont typeface="Arial" panose="020B0604020202020204" pitchFamily="34" charset="0"/>
              <a:buChar char="•"/>
            </a:pPr>
            <a:r>
              <a:rPr lang="en-US" sz="3000" dirty="0" smtClean="0"/>
              <a:t>Each edit is tagged with the user, timestamp, and a notes field</a:t>
            </a:r>
            <a:endParaRPr lang="en-US" sz="3000" dirty="0"/>
          </a:p>
        </p:txBody>
      </p:sp>
      <p:sp>
        <p:nvSpPr>
          <p:cNvPr id="4" name="Rounded Rectangle 3"/>
          <p:cNvSpPr/>
          <p:nvPr/>
        </p:nvSpPr>
        <p:spPr>
          <a:xfrm>
            <a:off x="-87086" y="0"/>
            <a:ext cx="9352038" cy="662638"/>
          </a:xfrm>
          <a:prstGeom prst="roundRect">
            <a:avLst/>
          </a:prstGeom>
          <a:solidFill>
            <a:srgbClr val="FFC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Track Changes</a:t>
            </a:r>
            <a:endParaRPr lang="en-US" sz="3600" dirty="0">
              <a:solidFill>
                <a:schemeClr val="bg1"/>
              </a:solidFill>
            </a:endParaRPr>
          </a:p>
        </p:txBody>
      </p:sp>
    </p:spTree>
    <p:extLst>
      <p:ext uri="{BB962C8B-B14F-4D97-AF65-F5344CB8AC3E}">
        <p14:creationId xmlns:p14="http://schemas.microsoft.com/office/powerpoint/2010/main" val="22682780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5581" y="1243391"/>
            <a:ext cx="8229600" cy="4525963"/>
          </a:xfrm>
        </p:spPr>
        <p:txBody>
          <a:bodyPr>
            <a:normAutofit/>
          </a:bodyPr>
          <a:lstStyle/>
          <a:p>
            <a:pPr marL="0" indent="0">
              <a:spcBef>
                <a:spcPts val="2500"/>
              </a:spcBef>
              <a:buNone/>
            </a:pPr>
            <a:r>
              <a:rPr lang="en-US" b="1" dirty="0" smtClean="0">
                <a:solidFill>
                  <a:srgbClr val="000000"/>
                </a:solidFill>
              </a:rPr>
              <a:t>Advantages:</a:t>
            </a:r>
            <a:endParaRPr lang="en-US" b="1" dirty="0" smtClean="0"/>
          </a:p>
          <a:p>
            <a:pPr>
              <a:spcBef>
                <a:spcPts val="2500"/>
              </a:spcBef>
            </a:pPr>
            <a:r>
              <a:rPr lang="en-US" dirty="0" smtClean="0"/>
              <a:t>Audit Trail -&gt; Data Quality</a:t>
            </a:r>
          </a:p>
          <a:p>
            <a:pPr>
              <a:spcBef>
                <a:spcPts val="2500"/>
              </a:spcBef>
            </a:pPr>
            <a:r>
              <a:rPr lang="en-US" dirty="0" smtClean="0"/>
              <a:t>Identification of consistent sources of data entry error</a:t>
            </a:r>
          </a:p>
          <a:p>
            <a:pPr>
              <a:spcBef>
                <a:spcPts val="2500"/>
              </a:spcBef>
            </a:pPr>
            <a:r>
              <a:rPr lang="en-US" dirty="0" smtClean="0"/>
              <a:t>Streamlining user experience</a:t>
            </a:r>
          </a:p>
          <a:p>
            <a:pPr lvl="1"/>
            <a:r>
              <a:rPr lang="en-US" dirty="0" smtClean="0"/>
              <a:t>Fewer data deletion warnings</a:t>
            </a:r>
          </a:p>
          <a:p>
            <a:pPr lvl="1"/>
            <a:r>
              <a:rPr lang="en-US" dirty="0" smtClean="0"/>
              <a:t>Undo</a:t>
            </a:r>
            <a:endParaRPr lang="en-US" dirty="0"/>
          </a:p>
        </p:txBody>
      </p:sp>
      <p:sp>
        <p:nvSpPr>
          <p:cNvPr id="4" name="Rounded Rectangle 3"/>
          <p:cNvSpPr/>
          <p:nvPr/>
        </p:nvSpPr>
        <p:spPr>
          <a:xfrm>
            <a:off x="-87086" y="0"/>
            <a:ext cx="9352038" cy="662638"/>
          </a:xfrm>
          <a:prstGeom prst="roundRect">
            <a:avLst/>
          </a:prstGeom>
          <a:solidFill>
            <a:srgbClr val="FFC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Track Changes</a:t>
            </a:r>
            <a:endParaRPr lang="en-US" sz="3600" dirty="0">
              <a:solidFill>
                <a:schemeClr val="bg1"/>
              </a:solidFill>
            </a:endParaRPr>
          </a:p>
        </p:txBody>
      </p:sp>
      <p:pic>
        <p:nvPicPr>
          <p:cNvPr id="2" name="Picture 1"/>
          <p:cNvPicPr>
            <a:picLocks noChangeAspect="1"/>
          </p:cNvPicPr>
          <p:nvPr/>
        </p:nvPicPr>
        <p:blipFill>
          <a:blip r:embed="rId3"/>
          <a:stretch>
            <a:fillRect/>
          </a:stretch>
        </p:blipFill>
        <p:spPr>
          <a:xfrm>
            <a:off x="2379783" y="5308246"/>
            <a:ext cx="922215" cy="922215"/>
          </a:xfrm>
          <a:prstGeom prst="rect">
            <a:avLst/>
          </a:prstGeom>
        </p:spPr>
      </p:pic>
    </p:spTree>
    <p:extLst>
      <p:ext uri="{BB962C8B-B14F-4D97-AF65-F5344CB8AC3E}">
        <p14:creationId xmlns:p14="http://schemas.microsoft.com/office/powerpoint/2010/main" val="2053230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04307" y="1320539"/>
            <a:ext cx="2776120" cy="2096687"/>
          </a:xfrm>
          <a:prstGeom prst="rect">
            <a:avLst/>
          </a:prstGeom>
        </p:spPr>
      </p:pic>
      <p:pic>
        <p:nvPicPr>
          <p:cNvPr id="5" name="Picture 4"/>
          <p:cNvPicPr>
            <a:picLocks noChangeAspect="1"/>
          </p:cNvPicPr>
          <p:nvPr/>
        </p:nvPicPr>
        <p:blipFill>
          <a:blip r:embed="rId4"/>
          <a:stretch>
            <a:fillRect/>
          </a:stretch>
        </p:blipFill>
        <p:spPr>
          <a:xfrm>
            <a:off x="6257426" y="1320540"/>
            <a:ext cx="2710501" cy="2047128"/>
          </a:xfrm>
          <a:prstGeom prst="rect">
            <a:avLst/>
          </a:prstGeom>
        </p:spPr>
      </p:pic>
      <p:pic>
        <p:nvPicPr>
          <p:cNvPr id="6" name="Picture 5"/>
          <p:cNvPicPr>
            <a:picLocks noChangeAspect="1"/>
          </p:cNvPicPr>
          <p:nvPr/>
        </p:nvPicPr>
        <p:blipFill>
          <a:blip r:embed="rId5"/>
          <a:stretch>
            <a:fillRect/>
          </a:stretch>
        </p:blipFill>
        <p:spPr>
          <a:xfrm>
            <a:off x="152096" y="3996328"/>
            <a:ext cx="2663744" cy="2011815"/>
          </a:xfrm>
          <a:prstGeom prst="rect">
            <a:avLst/>
          </a:prstGeom>
        </p:spPr>
      </p:pic>
      <p:pic>
        <p:nvPicPr>
          <p:cNvPr id="7" name="Picture 6"/>
          <p:cNvPicPr>
            <a:picLocks noChangeAspect="1"/>
          </p:cNvPicPr>
          <p:nvPr/>
        </p:nvPicPr>
        <p:blipFill>
          <a:blip r:embed="rId6"/>
          <a:stretch>
            <a:fillRect/>
          </a:stretch>
        </p:blipFill>
        <p:spPr>
          <a:xfrm>
            <a:off x="3180557" y="3772137"/>
            <a:ext cx="2969847" cy="2243001"/>
          </a:xfrm>
          <a:prstGeom prst="rect">
            <a:avLst/>
          </a:prstGeom>
        </p:spPr>
      </p:pic>
      <p:pic>
        <p:nvPicPr>
          <p:cNvPr id="8" name="Picture 7"/>
          <p:cNvPicPr>
            <a:picLocks noChangeAspect="1"/>
          </p:cNvPicPr>
          <p:nvPr/>
        </p:nvPicPr>
        <p:blipFill>
          <a:blip r:embed="rId7"/>
          <a:stretch>
            <a:fillRect/>
          </a:stretch>
        </p:blipFill>
        <p:spPr>
          <a:xfrm>
            <a:off x="127000" y="1274949"/>
            <a:ext cx="2712589" cy="2092719"/>
          </a:xfrm>
          <a:prstGeom prst="rect">
            <a:avLst/>
          </a:prstGeom>
        </p:spPr>
      </p:pic>
      <p:sp>
        <p:nvSpPr>
          <p:cNvPr id="10" name="Right Arrow 9"/>
          <p:cNvSpPr/>
          <p:nvPr/>
        </p:nvSpPr>
        <p:spPr>
          <a:xfrm>
            <a:off x="2780974" y="1945769"/>
            <a:ext cx="468923" cy="364718"/>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5980427" y="1945769"/>
            <a:ext cx="468923" cy="364718"/>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8675077" y="1952282"/>
            <a:ext cx="468923" cy="364718"/>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2815840" y="4999804"/>
            <a:ext cx="468923" cy="364718"/>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328618" y="4743778"/>
            <a:ext cx="2568115" cy="1015663"/>
          </a:xfrm>
          <a:prstGeom prst="rect">
            <a:avLst/>
          </a:prstGeom>
          <a:noFill/>
        </p:spPr>
        <p:txBody>
          <a:bodyPr wrap="square" rtlCol="0">
            <a:spAutoFit/>
          </a:bodyPr>
          <a:lstStyle/>
          <a:p>
            <a:r>
              <a:rPr lang="en-US" sz="2000" dirty="0" smtClean="0"/>
              <a:t>5 screens to drill down to a single data point you want to edit.</a:t>
            </a:r>
            <a:endParaRPr lang="en-US" sz="2000" dirty="0"/>
          </a:p>
        </p:txBody>
      </p:sp>
      <p:sp>
        <p:nvSpPr>
          <p:cNvPr id="15" name="Oval 14"/>
          <p:cNvSpPr/>
          <p:nvPr/>
        </p:nvSpPr>
        <p:spPr>
          <a:xfrm>
            <a:off x="4230728" y="4853917"/>
            <a:ext cx="358205" cy="145887"/>
          </a:xfrm>
          <a:prstGeom prst="ellipse">
            <a:avLst/>
          </a:prstGeom>
          <a:noFill/>
          <a:ln w="28575"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87086" y="0"/>
            <a:ext cx="9352038" cy="662638"/>
          </a:xfrm>
          <a:prstGeom prst="roundRect">
            <a:avLst/>
          </a:prstGeom>
          <a:solidFill>
            <a:srgbClr val="FFC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rgbClr val="000000"/>
                </a:solidFill>
              </a:rPr>
              <a:t>   </a:t>
            </a:r>
            <a:r>
              <a:rPr lang="en-US" sz="3600" dirty="0" smtClean="0">
                <a:solidFill>
                  <a:schemeClr val="bg1"/>
                </a:solidFill>
              </a:rPr>
              <a:t>Track</a:t>
            </a:r>
            <a:r>
              <a:rPr lang="en-US" sz="3600" dirty="0" smtClean="0">
                <a:solidFill>
                  <a:srgbClr val="000000"/>
                </a:solidFill>
              </a:rPr>
              <a:t> </a:t>
            </a:r>
            <a:r>
              <a:rPr lang="en-US" sz="3600" dirty="0" smtClean="0">
                <a:solidFill>
                  <a:schemeClr val="bg1"/>
                </a:solidFill>
              </a:rPr>
              <a:t>Changes</a:t>
            </a:r>
            <a:endParaRPr lang="en-US" sz="3600" dirty="0">
              <a:solidFill>
                <a:schemeClr val="bg1"/>
              </a:solidFill>
            </a:endParaRPr>
          </a:p>
        </p:txBody>
      </p:sp>
      <p:sp>
        <p:nvSpPr>
          <p:cNvPr id="2" name="TextBox 1"/>
          <p:cNvSpPr txBox="1"/>
          <p:nvPr/>
        </p:nvSpPr>
        <p:spPr>
          <a:xfrm>
            <a:off x="6328618" y="4257579"/>
            <a:ext cx="1591293" cy="523220"/>
          </a:xfrm>
          <a:prstGeom prst="rect">
            <a:avLst/>
          </a:prstGeom>
          <a:noFill/>
        </p:spPr>
        <p:txBody>
          <a:bodyPr wrap="square" rtlCol="0">
            <a:spAutoFit/>
          </a:bodyPr>
          <a:lstStyle/>
          <a:p>
            <a:r>
              <a:rPr lang="en-US" sz="2800" dirty="0" smtClean="0"/>
              <a:t>Current –</a:t>
            </a:r>
            <a:endParaRPr lang="en-US" sz="2800" dirty="0"/>
          </a:p>
        </p:txBody>
      </p:sp>
    </p:spTree>
    <p:extLst>
      <p:ext uri="{BB962C8B-B14F-4D97-AF65-F5344CB8AC3E}">
        <p14:creationId xmlns:p14="http://schemas.microsoft.com/office/powerpoint/2010/main" val="16786303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59636"/>
            <a:ext cx="8378042" cy="5044281"/>
          </a:xfrm>
        </p:spPr>
        <p:txBody>
          <a:bodyPr>
            <a:normAutofit fontScale="77500" lnSpcReduction="20000"/>
          </a:bodyPr>
          <a:lstStyle/>
          <a:p>
            <a:pPr marL="0" indent="0">
              <a:spcAft>
                <a:spcPts val="1200"/>
              </a:spcAft>
              <a:buNone/>
            </a:pPr>
            <a:r>
              <a:rPr lang="en-US" sz="4100" b="1" dirty="0" smtClean="0">
                <a:solidFill>
                  <a:srgbClr val="000000"/>
                </a:solidFill>
              </a:rPr>
              <a:t>Proposed – Data </a:t>
            </a:r>
            <a:r>
              <a:rPr lang="en-US" sz="4100" b="1" dirty="0">
                <a:solidFill>
                  <a:srgbClr val="000000"/>
                </a:solidFill>
              </a:rPr>
              <a:t>Cleaning </a:t>
            </a:r>
            <a:r>
              <a:rPr lang="en-US" sz="4100" b="1" dirty="0" smtClean="0">
                <a:solidFill>
                  <a:srgbClr val="000000"/>
                </a:solidFill>
              </a:rPr>
              <a:t>Toolkit: </a:t>
            </a:r>
          </a:p>
          <a:p>
            <a:pPr>
              <a:spcBef>
                <a:spcPts val="800"/>
              </a:spcBef>
              <a:spcAft>
                <a:spcPts val="800"/>
              </a:spcAft>
              <a:buFont typeface="Arial" panose="020B0604020202020204" pitchFamily="34" charset="0"/>
              <a:buChar char="•"/>
            </a:pPr>
            <a:r>
              <a:rPr lang="en-US" sz="3900" dirty="0" smtClean="0"/>
              <a:t>Edit in tabular mode (to compare across Volunteers and time periods)</a:t>
            </a:r>
          </a:p>
          <a:p>
            <a:pPr>
              <a:spcBef>
                <a:spcPts val="800"/>
              </a:spcBef>
              <a:spcAft>
                <a:spcPts val="800"/>
              </a:spcAft>
              <a:buFont typeface="Arial" panose="020B0604020202020204" pitchFamily="34" charset="0"/>
              <a:buChar char="•"/>
            </a:pPr>
            <a:r>
              <a:rPr lang="en-US" sz="3900" dirty="0" smtClean="0"/>
              <a:t>Track changes to edits; data audit logs</a:t>
            </a:r>
          </a:p>
          <a:p>
            <a:pPr>
              <a:spcBef>
                <a:spcPts val="800"/>
              </a:spcBef>
              <a:spcAft>
                <a:spcPts val="800"/>
              </a:spcAft>
              <a:buFont typeface="Arial" panose="020B0604020202020204" pitchFamily="34" charset="0"/>
              <a:buChar char="•"/>
            </a:pPr>
            <a:r>
              <a:rPr lang="en-US" sz="3900" dirty="0" smtClean="0"/>
              <a:t>Flag suspicious data points for follow up</a:t>
            </a:r>
          </a:p>
          <a:p>
            <a:pPr>
              <a:spcBef>
                <a:spcPts val="800"/>
              </a:spcBef>
              <a:spcAft>
                <a:spcPts val="800"/>
              </a:spcAft>
              <a:buFont typeface="Arial" panose="020B0604020202020204" pitchFamily="34" charset="0"/>
              <a:buChar char="•"/>
            </a:pPr>
            <a:r>
              <a:rPr lang="en-US" sz="3900" dirty="0" smtClean="0"/>
              <a:t>Automatic flags on statistically anomalous data</a:t>
            </a:r>
          </a:p>
          <a:p>
            <a:pPr>
              <a:spcBef>
                <a:spcPts val="800"/>
              </a:spcBef>
              <a:spcAft>
                <a:spcPts val="800"/>
              </a:spcAft>
              <a:buFont typeface="Arial" panose="020B0604020202020204" pitchFamily="34" charset="0"/>
              <a:buChar char="•"/>
            </a:pPr>
            <a:r>
              <a:rPr lang="en-US" sz="3900" dirty="0"/>
              <a:t>Ability to drill down to activity </a:t>
            </a:r>
            <a:r>
              <a:rPr lang="en-US" sz="3900" dirty="0" smtClean="0"/>
              <a:t>narratives</a:t>
            </a:r>
          </a:p>
          <a:p>
            <a:pPr>
              <a:spcBef>
                <a:spcPts val="800"/>
              </a:spcBef>
              <a:spcAft>
                <a:spcPts val="800"/>
              </a:spcAft>
              <a:buFont typeface="Arial" panose="020B0604020202020204" pitchFamily="34" charset="0"/>
              <a:buChar char="•"/>
            </a:pPr>
            <a:r>
              <a:rPr lang="en-US" sz="3900" dirty="0" smtClean="0"/>
              <a:t>System disallows conflicting data during entry</a:t>
            </a:r>
            <a:endParaRPr lang="en-US" sz="3900" dirty="0"/>
          </a:p>
          <a:p>
            <a:pPr>
              <a:spcBef>
                <a:spcPts val="800"/>
              </a:spcBef>
              <a:spcAft>
                <a:spcPts val="800"/>
              </a:spcAft>
              <a:buFont typeface="Arial" panose="020B0604020202020204" pitchFamily="34" charset="0"/>
              <a:buChar char="•"/>
            </a:pPr>
            <a:r>
              <a:rPr lang="en-US" sz="3900" dirty="0" smtClean="0"/>
              <a:t>Tools for “clean as you go”</a:t>
            </a:r>
            <a:endParaRPr lang="en-US" sz="3900" dirty="0"/>
          </a:p>
        </p:txBody>
      </p:sp>
      <p:sp>
        <p:nvSpPr>
          <p:cNvPr id="5" name="Rounded Rectangle 4"/>
          <p:cNvSpPr/>
          <p:nvPr/>
        </p:nvSpPr>
        <p:spPr>
          <a:xfrm>
            <a:off x="-87086" y="0"/>
            <a:ext cx="9352038" cy="662638"/>
          </a:xfrm>
          <a:prstGeom prst="roundRect">
            <a:avLst/>
          </a:prstGeom>
          <a:solidFill>
            <a:srgbClr val="FFC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Track Changes</a:t>
            </a:r>
            <a:endParaRPr lang="en-US" sz="3600" dirty="0">
              <a:solidFill>
                <a:schemeClr val="bg1"/>
              </a:solidFill>
            </a:endParaRPr>
          </a:p>
        </p:txBody>
      </p:sp>
    </p:spTree>
    <p:extLst>
      <p:ext uri="{BB962C8B-B14F-4D97-AF65-F5344CB8AC3E}">
        <p14:creationId xmlns:p14="http://schemas.microsoft.com/office/powerpoint/2010/main" val="41026620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Where Do We Want to Go?</a:t>
            </a:r>
            <a:endParaRPr lang="en-US" b="1" dirty="0"/>
          </a:p>
        </p:txBody>
      </p:sp>
      <p:sp>
        <p:nvSpPr>
          <p:cNvPr id="3" name="Content Placeholder 2"/>
          <p:cNvSpPr>
            <a:spLocks noGrp="1"/>
          </p:cNvSpPr>
          <p:nvPr>
            <p:ph idx="1"/>
          </p:nvPr>
        </p:nvSpPr>
        <p:spPr>
          <a:xfrm>
            <a:off x="688770" y="1255815"/>
            <a:ext cx="5213268" cy="4525963"/>
          </a:xfrm>
        </p:spPr>
        <p:txBody>
          <a:bodyPr/>
          <a:lstStyle/>
          <a:p>
            <a:endParaRPr lang="en-US" dirty="0" smtClean="0"/>
          </a:p>
          <a:p>
            <a:r>
              <a:rPr lang="en-US" dirty="0" smtClean="0"/>
              <a:t>Increased usability</a:t>
            </a:r>
          </a:p>
          <a:p>
            <a:r>
              <a:rPr lang="en-US" dirty="0" smtClean="0"/>
              <a:t>Integrated reports</a:t>
            </a:r>
          </a:p>
          <a:p>
            <a:r>
              <a:rPr lang="en-US" dirty="0" smtClean="0"/>
              <a:t>Better data quality</a:t>
            </a:r>
          </a:p>
          <a:p>
            <a:r>
              <a:rPr lang="en-US" dirty="0" smtClean="0"/>
              <a:t>Confidently measure results</a:t>
            </a:r>
          </a:p>
          <a:p>
            <a:endParaRPr lang="en-US" dirty="0"/>
          </a:p>
        </p:txBody>
      </p:sp>
      <p:pic>
        <p:nvPicPr>
          <p:cNvPr id="1026" name="Picture 2" descr="http://www.prayerthoughts.com/prayerthoughts/Prophecy/images/pt1355_flag_at_summ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9517" y="1534145"/>
            <a:ext cx="3367562" cy="4739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23572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5119"/>
            <a:ext cx="8229600" cy="5549434"/>
          </a:xfrm>
        </p:spPr>
        <p:txBody>
          <a:bodyPr>
            <a:normAutofit/>
          </a:bodyPr>
          <a:lstStyle/>
          <a:p>
            <a:pPr marL="0" indent="0">
              <a:spcBef>
                <a:spcPts val="1320"/>
              </a:spcBef>
              <a:buNone/>
            </a:pPr>
            <a:r>
              <a:rPr lang="en-US" sz="2800" dirty="0" smtClean="0"/>
              <a:t>Current – Reporting = </a:t>
            </a:r>
            <a:r>
              <a:rPr lang="en-US" sz="2400" dirty="0" smtClean="0"/>
              <a:t>Infrequent entry of substantial 									amounts of data</a:t>
            </a:r>
          </a:p>
          <a:p>
            <a:pPr marL="0" indent="0">
              <a:spcBef>
                <a:spcPts val="1320"/>
              </a:spcBef>
              <a:buNone/>
            </a:pPr>
            <a:r>
              <a:rPr lang="en-US" sz="2800" dirty="0" smtClean="0"/>
              <a:t>Proposed – Logging = </a:t>
            </a:r>
            <a:r>
              <a:rPr lang="en-US" sz="2400" dirty="0"/>
              <a:t>F</a:t>
            </a:r>
            <a:r>
              <a:rPr lang="en-US" sz="2400" dirty="0" smtClean="0"/>
              <a:t>requent entry of small amounts of 								recent data</a:t>
            </a:r>
          </a:p>
          <a:p>
            <a:pPr marL="0" indent="0">
              <a:spcBef>
                <a:spcPts val="3000"/>
              </a:spcBef>
              <a:buNone/>
            </a:pPr>
            <a:r>
              <a:rPr lang="en-US" b="1" dirty="0" smtClean="0"/>
              <a:t>Advantages:</a:t>
            </a:r>
          </a:p>
          <a:p>
            <a:pPr>
              <a:spcBef>
                <a:spcPts val="1200"/>
              </a:spcBef>
            </a:pPr>
            <a:r>
              <a:rPr lang="en-US" sz="3000" dirty="0" smtClean="0"/>
              <a:t>Increases timeliness and reliability</a:t>
            </a:r>
          </a:p>
          <a:p>
            <a:pPr>
              <a:spcBef>
                <a:spcPts val="1200"/>
              </a:spcBef>
            </a:pPr>
            <a:r>
              <a:rPr lang="en-US" sz="3000" dirty="0" smtClean="0"/>
              <a:t>Flexibility of data cleaning</a:t>
            </a:r>
          </a:p>
          <a:p>
            <a:pPr>
              <a:spcBef>
                <a:spcPts val="1200"/>
              </a:spcBef>
            </a:pPr>
            <a:r>
              <a:rPr lang="en-US" sz="3000" dirty="0" smtClean="0"/>
              <a:t>Current data for site visits</a:t>
            </a:r>
          </a:p>
          <a:p>
            <a:pPr>
              <a:spcBef>
                <a:spcPts val="1200"/>
              </a:spcBef>
            </a:pPr>
            <a:r>
              <a:rPr lang="en-US" sz="3000" dirty="0" smtClean="0"/>
              <a:t>Reduces complexity of the data structure</a:t>
            </a:r>
            <a:endParaRPr lang="en-US" sz="3000" dirty="0"/>
          </a:p>
        </p:txBody>
      </p:sp>
      <p:cxnSp>
        <p:nvCxnSpPr>
          <p:cNvPr id="5" name="Straight Connector 4"/>
          <p:cNvCxnSpPr/>
          <p:nvPr/>
        </p:nvCxnSpPr>
        <p:spPr>
          <a:xfrm>
            <a:off x="457200" y="3066015"/>
            <a:ext cx="822960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113712" y="0"/>
            <a:ext cx="9342379" cy="662638"/>
          </a:xfrm>
          <a:prstGeom prst="roundRect">
            <a:avLst/>
          </a:prstGeom>
          <a:solidFill>
            <a:srgbClr val="0000FF"/>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Log Results (vs. Reporting)</a:t>
            </a:r>
            <a:endParaRPr lang="en-US" sz="3600" dirty="0"/>
          </a:p>
        </p:txBody>
      </p:sp>
    </p:spTree>
    <p:extLst>
      <p:ext uri="{BB962C8B-B14F-4D97-AF65-F5344CB8AC3E}">
        <p14:creationId xmlns:p14="http://schemas.microsoft.com/office/powerpoint/2010/main" val="31585527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2157" y="795647"/>
            <a:ext cx="8531115" cy="5949537"/>
          </a:xfrm>
        </p:spPr>
        <p:txBody>
          <a:bodyPr>
            <a:normAutofit fontScale="62500" lnSpcReduction="20000"/>
          </a:bodyPr>
          <a:lstStyle/>
          <a:p>
            <a:pPr marL="0" indent="0">
              <a:spcBef>
                <a:spcPts val="2500"/>
              </a:spcBef>
              <a:buNone/>
            </a:pPr>
            <a:r>
              <a:rPr lang="en-US" sz="5100" b="1" dirty="0" smtClean="0"/>
              <a:t>Peace Corps’ </a:t>
            </a:r>
            <a:r>
              <a:rPr lang="en-US" sz="5100" b="1" dirty="0"/>
              <a:t>Magic</a:t>
            </a:r>
            <a:endParaRPr lang="en-US" sz="5100" b="1" dirty="0" smtClean="0"/>
          </a:p>
          <a:p>
            <a:pPr marL="0" indent="0">
              <a:spcBef>
                <a:spcPts val="2500"/>
              </a:spcBef>
              <a:buNone/>
            </a:pPr>
            <a:r>
              <a:rPr lang="en-US" sz="4800" b="1" dirty="0" smtClean="0"/>
              <a:t>What do we do better than any other development organization?</a:t>
            </a:r>
          </a:p>
          <a:p>
            <a:pPr>
              <a:spcBef>
                <a:spcPts val="2500"/>
              </a:spcBef>
            </a:pPr>
            <a:r>
              <a:rPr lang="en-US" sz="4800" dirty="0" smtClean="0"/>
              <a:t>Consistent behavior change with groups over time</a:t>
            </a:r>
          </a:p>
          <a:p>
            <a:pPr>
              <a:spcBef>
                <a:spcPts val="2500"/>
              </a:spcBef>
            </a:pPr>
            <a:r>
              <a:rPr lang="en-US" sz="4800" dirty="0" smtClean="0"/>
              <a:t>Understanding the key influencers in a community – the counterpart relationship</a:t>
            </a:r>
          </a:p>
          <a:p>
            <a:pPr>
              <a:spcBef>
                <a:spcPts val="2500"/>
              </a:spcBef>
            </a:pPr>
            <a:r>
              <a:rPr lang="en-US" sz="4800" dirty="0" smtClean="0"/>
              <a:t>Synergy of many interactions leads to </a:t>
            </a:r>
            <a:r>
              <a:rPr lang="en-US" sz="4800" u="sng" dirty="0" smtClean="0"/>
              <a:t>Increased Understanding</a:t>
            </a:r>
          </a:p>
          <a:p>
            <a:pPr marL="0" indent="0">
              <a:spcBef>
                <a:spcPts val="2500"/>
              </a:spcBef>
              <a:buNone/>
            </a:pPr>
            <a:r>
              <a:rPr lang="en-US" sz="4800" b="1" dirty="0" smtClean="0"/>
              <a:t>How do we “measure for results” of our unique value proposition?</a:t>
            </a:r>
            <a:endParaRPr lang="en-US" sz="4800" b="1" dirty="0"/>
          </a:p>
        </p:txBody>
      </p:sp>
      <p:sp>
        <p:nvSpPr>
          <p:cNvPr id="4" name="Rounded Rectangle 3"/>
          <p:cNvSpPr/>
          <p:nvPr/>
        </p:nvSpPr>
        <p:spPr>
          <a:xfrm>
            <a:off x="-83474" y="0"/>
            <a:ext cx="9342379" cy="662638"/>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Redesign Data Structure</a:t>
            </a:r>
            <a:endParaRPr lang="en-US" sz="3600" dirty="0">
              <a:solidFill>
                <a:schemeClr val="bg1"/>
              </a:solidFill>
            </a:endParaRPr>
          </a:p>
        </p:txBody>
      </p:sp>
    </p:spTree>
    <p:extLst>
      <p:ext uri="{BB962C8B-B14F-4D97-AF65-F5344CB8AC3E}">
        <p14:creationId xmlns:p14="http://schemas.microsoft.com/office/powerpoint/2010/main" val="11886365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25606" y="2403308"/>
            <a:ext cx="1261535" cy="426252"/>
          </a:xfrm>
          <a:prstGeom prst="rect">
            <a:avLst/>
          </a:prstGeom>
          <a:solidFill>
            <a:schemeClr val="accent1"/>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Activities</a:t>
            </a:r>
            <a:endParaRPr lang="en-US" dirty="0"/>
          </a:p>
        </p:txBody>
      </p:sp>
      <p:sp>
        <p:nvSpPr>
          <p:cNvPr id="8" name="TextBox 7"/>
          <p:cNvSpPr txBox="1"/>
          <p:nvPr/>
        </p:nvSpPr>
        <p:spPr>
          <a:xfrm>
            <a:off x="158220" y="3708841"/>
            <a:ext cx="8787740" cy="2877711"/>
          </a:xfrm>
          <a:prstGeom prst="rect">
            <a:avLst/>
          </a:prstGeom>
          <a:noFill/>
        </p:spPr>
        <p:txBody>
          <a:bodyPr wrap="square" rtlCol="0">
            <a:spAutoFit/>
          </a:bodyPr>
          <a:lstStyle/>
          <a:p>
            <a:pPr marL="285750" indent="-285750">
              <a:spcBef>
                <a:spcPts val="1200"/>
              </a:spcBef>
              <a:buFont typeface="Arial"/>
              <a:buChar char="•"/>
            </a:pPr>
            <a:r>
              <a:rPr lang="en-US" sz="2800" dirty="0" smtClean="0"/>
              <a:t>System enforces a direct link between outcome indicators and a unique activity.</a:t>
            </a:r>
          </a:p>
          <a:p>
            <a:pPr lvl="1">
              <a:spcBef>
                <a:spcPts val="600"/>
              </a:spcBef>
            </a:pPr>
            <a:r>
              <a:rPr lang="en-US" i="1" dirty="0" smtClean="0"/>
              <a:t>Example: You run a leadership camp with youth, a separate afterschool program, and a monthly weekend program. To report on the </a:t>
            </a:r>
            <a:r>
              <a:rPr lang="en-US" i="1" dirty="0"/>
              <a:t>Outcome </a:t>
            </a:r>
            <a:r>
              <a:rPr lang="en-US" i="1" dirty="0" smtClean="0"/>
              <a:t>Indicator: </a:t>
            </a:r>
            <a:r>
              <a:rPr lang="en-US" i="1" dirty="0"/>
              <a:t>“</a:t>
            </a:r>
            <a:r>
              <a:rPr lang="en-US" i="1" dirty="0" smtClean="0"/>
              <a:t>Life Skills – decision making and critical thinking,” you MUST associate it directly with one of those activities.</a:t>
            </a:r>
          </a:p>
          <a:p>
            <a:pPr marL="285750" indent="-285750">
              <a:spcBef>
                <a:spcPts val="1200"/>
              </a:spcBef>
              <a:buFont typeface="Arial"/>
              <a:buChar char="•"/>
            </a:pPr>
            <a:r>
              <a:rPr lang="en-US" sz="2800" dirty="0" smtClean="0"/>
              <a:t>Does not support process indicators  (e.g., hours worked, amount of prep time, resources used</a:t>
            </a:r>
            <a:r>
              <a:rPr lang="en-US" sz="2800" dirty="0"/>
              <a:t>)</a:t>
            </a:r>
            <a:endParaRPr lang="en-US" sz="2800" dirty="0" smtClean="0"/>
          </a:p>
        </p:txBody>
      </p:sp>
      <p:sp>
        <p:nvSpPr>
          <p:cNvPr id="13" name="Rectangle 12"/>
          <p:cNvSpPr/>
          <p:nvPr/>
        </p:nvSpPr>
        <p:spPr>
          <a:xfrm>
            <a:off x="6617077" y="1413163"/>
            <a:ext cx="1261535" cy="560568"/>
          </a:xfrm>
          <a:prstGeom prst="rect">
            <a:avLst/>
          </a:prstGeom>
          <a:ln w="285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Output</a:t>
            </a:r>
          </a:p>
          <a:p>
            <a:pPr algn="ctr"/>
            <a:r>
              <a:rPr lang="en-US" dirty="0" smtClean="0"/>
              <a:t>Indicators</a:t>
            </a:r>
            <a:endParaRPr lang="en-US" dirty="0"/>
          </a:p>
        </p:txBody>
      </p:sp>
      <p:sp>
        <p:nvSpPr>
          <p:cNvPr id="14" name="Rectangle 13"/>
          <p:cNvSpPr/>
          <p:nvPr/>
        </p:nvSpPr>
        <p:spPr>
          <a:xfrm>
            <a:off x="6617077" y="1967564"/>
            <a:ext cx="1261535" cy="561880"/>
          </a:xfrm>
          <a:prstGeom prst="rect">
            <a:avLst/>
          </a:prstGeom>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Outcome</a:t>
            </a:r>
          </a:p>
          <a:p>
            <a:pPr algn="ctr"/>
            <a:r>
              <a:rPr lang="en-US" dirty="0" smtClean="0"/>
              <a:t>Indicators</a:t>
            </a:r>
            <a:endParaRPr lang="en-US" dirty="0"/>
          </a:p>
        </p:txBody>
      </p:sp>
      <p:sp>
        <p:nvSpPr>
          <p:cNvPr id="16" name="Title 15"/>
          <p:cNvSpPr>
            <a:spLocks noGrp="1"/>
          </p:cNvSpPr>
          <p:nvPr>
            <p:ph type="title"/>
          </p:nvPr>
        </p:nvSpPr>
        <p:spPr>
          <a:xfrm>
            <a:off x="109626" y="662639"/>
            <a:ext cx="6152600" cy="952978"/>
          </a:xfrm>
        </p:spPr>
        <p:txBody>
          <a:bodyPr>
            <a:normAutofit/>
          </a:bodyPr>
          <a:lstStyle/>
          <a:p>
            <a:r>
              <a:rPr lang="en-US" sz="3200" b="1" dirty="0" smtClean="0"/>
              <a:t>Current – “Activities Reporting”</a:t>
            </a:r>
            <a:endParaRPr lang="en-US" sz="3200" b="1" dirty="0"/>
          </a:p>
        </p:txBody>
      </p:sp>
      <p:sp>
        <p:nvSpPr>
          <p:cNvPr id="17" name="Rounded Rectangle 16"/>
          <p:cNvSpPr/>
          <p:nvPr/>
        </p:nvSpPr>
        <p:spPr>
          <a:xfrm>
            <a:off x="-83474" y="0"/>
            <a:ext cx="9342379" cy="662638"/>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Redesign Data Structure</a:t>
            </a:r>
            <a:endParaRPr lang="en-US" sz="3600" dirty="0">
              <a:solidFill>
                <a:schemeClr val="bg1"/>
              </a:solidFill>
            </a:endParaRPr>
          </a:p>
        </p:txBody>
      </p:sp>
      <p:pic>
        <p:nvPicPr>
          <p:cNvPr id="5" name="Picture 4"/>
          <p:cNvPicPr>
            <a:picLocks noChangeAspect="1"/>
          </p:cNvPicPr>
          <p:nvPr/>
        </p:nvPicPr>
        <p:blipFill>
          <a:blip r:embed="rId3"/>
          <a:stretch>
            <a:fillRect/>
          </a:stretch>
        </p:blipFill>
        <p:spPr>
          <a:xfrm rot="21112850">
            <a:off x="2600174" y="1226610"/>
            <a:ext cx="5835748" cy="2338270"/>
          </a:xfrm>
          <a:prstGeom prst="rect">
            <a:avLst/>
          </a:prstGeom>
        </p:spPr>
      </p:pic>
    </p:spTree>
    <p:extLst>
      <p:ext uri="{BB962C8B-B14F-4D97-AF65-F5344CB8AC3E}">
        <p14:creationId xmlns:p14="http://schemas.microsoft.com/office/powerpoint/2010/main" val="28089620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Elbow Connector 3"/>
          <p:cNvCxnSpPr>
            <a:stCxn id="5" idx="3"/>
            <a:endCxn id="14" idx="2"/>
          </p:cNvCxnSpPr>
          <p:nvPr/>
        </p:nvCxnSpPr>
        <p:spPr>
          <a:xfrm flipV="1">
            <a:off x="1950942" y="3871355"/>
            <a:ext cx="1350779" cy="751718"/>
          </a:xfrm>
          <a:prstGeom prst="bentConnector2">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689407" y="4417621"/>
            <a:ext cx="1261535" cy="410903"/>
          </a:xfrm>
          <a:prstGeom prst="rect">
            <a:avLst/>
          </a:prstGeom>
          <a:solidFill>
            <a:srgbClr val="4F81BD"/>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Activities</a:t>
            </a:r>
            <a:endParaRPr lang="en-US" dirty="0"/>
          </a:p>
        </p:txBody>
      </p:sp>
      <p:sp>
        <p:nvSpPr>
          <p:cNvPr id="6" name="Rectangle 5"/>
          <p:cNvSpPr/>
          <p:nvPr/>
        </p:nvSpPr>
        <p:spPr>
          <a:xfrm>
            <a:off x="698960" y="5307952"/>
            <a:ext cx="1261535" cy="608068"/>
          </a:xfrm>
          <a:prstGeom prst="rect">
            <a:avLst/>
          </a:prstGeom>
          <a:ln w="28575">
            <a:solidFill>
              <a:schemeClr val="tx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Output</a:t>
            </a:r>
          </a:p>
          <a:p>
            <a:pPr algn="ctr"/>
            <a:r>
              <a:rPr lang="en-US" dirty="0" smtClean="0"/>
              <a:t>Indicators</a:t>
            </a:r>
            <a:endParaRPr lang="en-US" dirty="0"/>
          </a:p>
        </p:txBody>
      </p:sp>
      <p:pic>
        <p:nvPicPr>
          <p:cNvPr id="7" name="Picture 6"/>
          <p:cNvPicPr>
            <a:picLocks noChangeAspect="1"/>
          </p:cNvPicPr>
          <p:nvPr/>
        </p:nvPicPr>
        <p:blipFill>
          <a:blip r:embed="rId3"/>
          <a:stretch>
            <a:fillRect/>
          </a:stretch>
        </p:blipFill>
        <p:spPr>
          <a:xfrm rot="5400000">
            <a:off x="1057993" y="5019731"/>
            <a:ext cx="543469" cy="199223"/>
          </a:xfrm>
          <a:prstGeom prst="rect">
            <a:avLst/>
          </a:prstGeom>
        </p:spPr>
      </p:pic>
      <p:sp>
        <p:nvSpPr>
          <p:cNvPr id="8" name="Rectangle 7"/>
          <p:cNvSpPr/>
          <p:nvPr/>
        </p:nvSpPr>
        <p:spPr>
          <a:xfrm>
            <a:off x="698960" y="5916020"/>
            <a:ext cx="1261535" cy="567904"/>
          </a:xfrm>
          <a:prstGeom prst="rect">
            <a:avLst/>
          </a:prstGeom>
          <a:solidFill>
            <a:srgbClr val="8064A2"/>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a:t>
            </a:r>
          </a:p>
          <a:p>
            <a:pPr algn="ctr"/>
            <a:r>
              <a:rPr lang="en-US" dirty="0" smtClean="0"/>
              <a:t>Indicators</a:t>
            </a:r>
            <a:endParaRPr lang="en-US" dirty="0"/>
          </a:p>
        </p:txBody>
      </p:sp>
      <p:sp>
        <p:nvSpPr>
          <p:cNvPr id="9" name="Title 1"/>
          <p:cNvSpPr>
            <a:spLocks noGrp="1"/>
          </p:cNvSpPr>
          <p:nvPr>
            <p:ph type="title"/>
          </p:nvPr>
        </p:nvSpPr>
        <p:spPr>
          <a:xfrm>
            <a:off x="88838" y="822388"/>
            <a:ext cx="7559679" cy="1143000"/>
          </a:xfrm>
        </p:spPr>
        <p:txBody>
          <a:bodyPr>
            <a:noAutofit/>
          </a:bodyPr>
          <a:lstStyle/>
          <a:p>
            <a:r>
              <a:rPr lang="en-US" sz="3200" b="1" dirty="0" smtClean="0"/>
              <a:t>Proposed – “Activities and Observations Reporting”</a:t>
            </a:r>
            <a:endParaRPr lang="en-US" sz="3200" b="1" dirty="0"/>
          </a:p>
        </p:txBody>
      </p:sp>
      <p:sp>
        <p:nvSpPr>
          <p:cNvPr id="10" name="Rectangle 9"/>
          <p:cNvSpPr/>
          <p:nvPr/>
        </p:nvSpPr>
        <p:spPr>
          <a:xfrm>
            <a:off x="679854" y="2161312"/>
            <a:ext cx="1261535" cy="418963"/>
          </a:xfrm>
          <a:prstGeom prst="rect">
            <a:avLst/>
          </a:prstGeom>
          <a:solidFill>
            <a:srgbClr val="4F81BD"/>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Activities</a:t>
            </a:r>
            <a:endParaRPr lang="en-US" dirty="0"/>
          </a:p>
        </p:txBody>
      </p:sp>
      <p:sp>
        <p:nvSpPr>
          <p:cNvPr id="11" name="Rectangle 10"/>
          <p:cNvSpPr/>
          <p:nvPr/>
        </p:nvSpPr>
        <p:spPr>
          <a:xfrm>
            <a:off x="689407" y="3159368"/>
            <a:ext cx="1261535" cy="570051"/>
          </a:xfrm>
          <a:prstGeom prst="rect">
            <a:avLst/>
          </a:prstGeom>
          <a:ln w="28575">
            <a:solidFill>
              <a:schemeClr val="tx1"/>
            </a:solid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Output</a:t>
            </a:r>
          </a:p>
          <a:p>
            <a:pPr algn="ctr"/>
            <a:r>
              <a:rPr lang="en-US" dirty="0" smtClean="0"/>
              <a:t>Indicators</a:t>
            </a:r>
            <a:endParaRPr lang="en-US" dirty="0"/>
          </a:p>
        </p:txBody>
      </p:sp>
      <p:pic>
        <p:nvPicPr>
          <p:cNvPr id="12" name="Picture 11"/>
          <p:cNvPicPr>
            <a:picLocks noChangeAspect="1"/>
          </p:cNvPicPr>
          <p:nvPr/>
        </p:nvPicPr>
        <p:blipFill>
          <a:blip r:embed="rId3"/>
          <a:stretch>
            <a:fillRect/>
          </a:stretch>
        </p:blipFill>
        <p:spPr>
          <a:xfrm rot="5400000">
            <a:off x="1048440" y="2764273"/>
            <a:ext cx="543469" cy="199223"/>
          </a:xfrm>
          <a:prstGeom prst="rect">
            <a:avLst/>
          </a:prstGeom>
        </p:spPr>
      </p:pic>
      <p:sp>
        <p:nvSpPr>
          <p:cNvPr id="13" name="Rectangle 12"/>
          <p:cNvSpPr/>
          <p:nvPr/>
        </p:nvSpPr>
        <p:spPr>
          <a:xfrm>
            <a:off x="689407" y="3729420"/>
            <a:ext cx="1261535" cy="543316"/>
          </a:xfrm>
          <a:prstGeom prst="rect">
            <a:avLst/>
          </a:prstGeom>
          <a:solidFill>
            <a:schemeClr val="accent4"/>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a:t>
            </a:r>
          </a:p>
          <a:p>
            <a:pPr algn="ctr"/>
            <a:r>
              <a:rPr lang="en-US" dirty="0" smtClean="0"/>
              <a:t>Indicators</a:t>
            </a:r>
            <a:endParaRPr lang="en-US" dirty="0"/>
          </a:p>
        </p:txBody>
      </p:sp>
      <p:sp>
        <p:nvSpPr>
          <p:cNvPr id="14" name="Rectangle 13"/>
          <p:cNvSpPr/>
          <p:nvPr/>
        </p:nvSpPr>
        <p:spPr>
          <a:xfrm>
            <a:off x="2670953" y="3283230"/>
            <a:ext cx="1261535" cy="588125"/>
          </a:xfrm>
          <a:prstGeom prst="rect">
            <a:avLst/>
          </a:prstGeom>
          <a:ln w="28575">
            <a:solidFill>
              <a:schemeClr val="tx1"/>
            </a:solidFill>
          </a:ln>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Outcome</a:t>
            </a:r>
          </a:p>
          <a:p>
            <a:pPr algn="ctr"/>
            <a:r>
              <a:rPr lang="en-US" dirty="0" smtClean="0"/>
              <a:t>Indicators</a:t>
            </a:r>
            <a:endParaRPr lang="en-US" dirty="0"/>
          </a:p>
        </p:txBody>
      </p:sp>
      <p:sp>
        <p:nvSpPr>
          <p:cNvPr id="20" name="TextBox 19"/>
          <p:cNvSpPr txBox="1"/>
          <p:nvPr/>
        </p:nvSpPr>
        <p:spPr>
          <a:xfrm>
            <a:off x="4215740" y="2169315"/>
            <a:ext cx="4797633" cy="4278094"/>
          </a:xfrm>
          <a:prstGeom prst="rect">
            <a:avLst/>
          </a:prstGeom>
          <a:noFill/>
        </p:spPr>
        <p:txBody>
          <a:bodyPr wrap="square" rtlCol="0">
            <a:spAutoFit/>
          </a:bodyPr>
          <a:lstStyle/>
          <a:p>
            <a:pPr marL="285750" indent="-285750">
              <a:spcBef>
                <a:spcPts val="1200"/>
              </a:spcBef>
              <a:buFont typeface="Arial"/>
              <a:buChar char="•"/>
            </a:pPr>
            <a:r>
              <a:rPr lang="en-US" sz="2800" dirty="0" smtClean="0"/>
              <a:t>Output indicators remain linked to activities</a:t>
            </a:r>
            <a:endParaRPr lang="en-US" sz="2800" dirty="0"/>
          </a:p>
          <a:p>
            <a:pPr marL="285750" indent="-285750">
              <a:spcBef>
                <a:spcPts val="1200"/>
              </a:spcBef>
              <a:buFont typeface="Arial"/>
              <a:buChar char="•"/>
            </a:pPr>
            <a:r>
              <a:rPr lang="en-US" sz="2800" dirty="0" smtClean="0"/>
              <a:t>Process indicators added </a:t>
            </a:r>
          </a:p>
          <a:p>
            <a:pPr marL="285750" indent="-285750">
              <a:spcBef>
                <a:spcPts val="1200"/>
              </a:spcBef>
              <a:buFont typeface="Arial"/>
              <a:buChar char="•"/>
            </a:pPr>
            <a:r>
              <a:rPr lang="en-US" sz="2800" b="1" dirty="0" smtClean="0"/>
              <a:t>Observations of outcomes </a:t>
            </a:r>
            <a:r>
              <a:rPr lang="en-US" sz="2800" b="1" u="sng" dirty="0" smtClean="0"/>
              <a:t>no longer restricted </a:t>
            </a:r>
            <a:r>
              <a:rPr lang="en-US" sz="2800" b="1" dirty="0" smtClean="0"/>
              <a:t>to 1-to-1 relationship with an activity, </a:t>
            </a:r>
            <a:r>
              <a:rPr lang="en-US" sz="2800" dirty="0" smtClean="0"/>
              <a:t>allowing measurements of outcomes that are the result of multiple activities.</a:t>
            </a:r>
            <a:endParaRPr lang="en-US" sz="2800" dirty="0"/>
          </a:p>
        </p:txBody>
      </p:sp>
      <p:sp>
        <p:nvSpPr>
          <p:cNvPr id="21" name="Rounded Rectangle 20"/>
          <p:cNvSpPr/>
          <p:nvPr/>
        </p:nvSpPr>
        <p:spPr>
          <a:xfrm>
            <a:off x="-83474" y="0"/>
            <a:ext cx="9342379" cy="662638"/>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Redesign Data Structure</a:t>
            </a:r>
            <a:endParaRPr lang="en-US" sz="3600" dirty="0">
              <a:solidFill>
                <a:schemeClr val="bg1"/>
              </a:solidFill>
            </a:endParaRPr>
          </a:p>
        </p:txBody>
      </p:sp>
      <p:cxnSp>
        <p:nvCxnSpPr>
          <p:cNvPr id="19" name="Elbow Connector 18"/>
          <p:cNvCxnSpPr>
            <a:stCxn id="10" idx="3"/>
            <a:endCxn id="14" idx="0"/>
          </p:cNvCxnSpPr>
          <p:nvPr/>
        </p:nvCxnSpPr>
        <p:spPr>
          <a:xfrm>
            <a:off x="1941389" y="2370794"/>
            <a:ext cx="1360332" cy="912436"/>
          </a:xfrm>
          <a:prstGeom prst="bentConnector2">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91476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353790"/>
            <a:ext cx="8229600" cy="2712110"/>
          </a:xfrm>
        </p:spPr>
        <p:txBody>
          <a:bodyPr>
            <a:normAutofit/>
          </a:bodyPr>
          <a:lstStyle/>
          <a:p>
            <a:pPr marL="0" indent="0">
              <a:buNone/>
            </a:pPr>
            <a:r>
              <a:rPr lang="en-US" b="1" dirty="0" smtClean="0"/>
              <a:t>Foundation </a:t>
            </a:r>
            <a:r>
              <a:rPr lang="en-US" b="1" dirty="0"/>
              <a:t>of Measuring for Results</a:t>
            </a:r>
          </a:p>
          <a:p>
            <a:pPr marL="0" indent="0">
              <a:buNone/>
            </a:pPr>
            <a:endParaRPr lang="en-US" sz="1200" dirty="0" smtClean="0"/>
          </a:p>
          <a:p>
            <a:pPr marL="0" indent="0">
              <a:buNone/>
            </a:pPr>
            <a:r>
              <a:rPr lang="en-US" sz="3000" dirty="0" smtClean="0"/>
              <a:t>Near term </a:t>
            </a:r>
            <a:r>
              <a:rPr lang="en-US" sz="3000" dirty="0"/>
              <a:t>p</a:t>
            </a:r>
            <a:r>
              <a:rPr lang="en-US" sz="3000" dirty="0" smtClean="0"/>
              <a:t>rocess improvement</a:t>
            </a:r>
          </a:p>
          <a:p>
            <a:r>
              <a:rPr lang="en-US" sz="3000" dirty="0" smtClean="0"/>
              <a:t>Baselines, Mid-term, End line</a:t>
            </a:r>
          </a:p>
          <a:p>
            <a:r>
              <a:rPr lang="en-US" sz="3000" dirty="0" smtClean="0"/>
              <a:t>Community Needs Assessments</a:t>
            </a:r>
          </a:p>
        </p:txBody>
      </p:sp>
      <p:sp>
        <p:nvSpPr>
          <p:cNvPr id="4" name="Rounded Rectangle 3"/>
          <p:cNvSpPr/>
          <p:nvPr/>
        </p:nvSpPr>
        <p:spPr>
          <a:xfrm>
            <a:off x="-83474" y="-1"/>
            <a:ext cx="9342379" cy="1150817"/>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Redesign Data Structure</a:t>
            </a:r>
            <a:endParaRPr lang="en-US" sz="3600" dirty="0">
              <a:solidFill>
                <a:schemeClr val="tx1"/>
              </a:solidFill>
            </a:endParaRPr>
          </a:p>
        </p:txBody>
      </p:sp>
      <p:graphicFrame>
        <p:nvGraphicFramePr>
          <p:cNvPr id="5" name="Chart 4"/>
          <p:cNvGraphicFramePr/>
          <p:nvPr>
            <p:extLst>
              <p:ext uri="{D42A27DB-BD31-4B8C-83A1-F6EECF244321}">
                <p14:modId xmlns:p14="http://schemas.microsoft.com/office/powerpoint/2010/main" val="3759640205"/>
              </p:ext>
            </p:extLst>
          </p:nvPr>
        </p:nvGraphicFramePr>
        <p:xfrm>
          <a:off x="5859010" y="2252837"/>
          <a:ext cx="2881194" cy="1813063"/>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824722" y="5266283"/>
            <a:ext cx="7439656" cy="1312650"/>
          </a:xfrm>
          <a:prstGeom prst="rect">
            <a:avLst/>
          </a:prstGeom>
        </p:spPr>
        <p:txBody>
          <a:bodyPr wrap="square" numCol="2">
            <a:noAutofit/>
          </a:bodyPr>
          <a:lstStyle/>
          <a:p>
            <a:pPr marL="285750" indent="-285750">
              <a:buFont typeface="Lucida Grande"/>
              <a:buChar char="-"/>
            </a:pPr>
            <a:r>
              <a:rPr lang="en-US" sz="2000" dirty="0" smtClean="0"/>
              <a:t>Quality assurance of observations by next Volunteer or third party</a:t>
            </a:r>
          </a:p>
          <a:p>
            <a:pPr marL="285750" indent="-285750">
              <a:buFont typeface="Lucida Grande"/>
              <a:buChar char="-"/>
            </a:pPr>
            <a:r>
              <a:rPr lang="en-US" sz="2000" dirty="0" smtClean="0"/>
              <a:t>Population-based measures</a:t>
            </a:r>
          </a:p>
          <a:p>
            <a:pPr marL="285750" indent="-285750">
              <a:buFont typeface="Lucida Grande"/>
              <a:buChar char="-"/>
            </a:pPr>
            <a:r>
              <a:rPr lang="en-US" sz="2000" dirty="0" smtClean="0"/>
              <a:t>Proportions</a:t>
            </a:r>
          </a:p>
          <a:p>
            <a:pPr marL="285750" indent="-285750">
              <a:lnSpc>
                <a:spcPct val="150000"/>
              </a:lnSpc>
              <a:buFont typeface="Lucida Grande"/>
              <a:buChar char="-"/>
            </a:pPr>
            <a:r>
              <a:rPr lang="en-US" sz="2000" dirty="0" smtClean="0"/>
              <a:t>Samples</a:t>
            </a:r>
          </a:p>
          <a:p>
            <a:pPr marL="285750" indent="-285750">
              <a:lnSpc>
                <a:spcPct val="150000"/>
              </a:lnSpc>
              <a:buFont typeface="Lucida Grande"/>
              <a:buChar char="-"/>
            </a:pPr>
            <a:r>
              <a:rPr lang="en-US" sz="2000" dirty="0" smtClean="0"/>
              <a:t>Impact (on all 3 goals)</a:t>
            </a:r>
            <a:endParaRPr lang="en-US" sz="2000" dirty="0"/>
          </a:p>
        </p:txBody>
      </p:sp>
      <p:sp>
        <p:nvSpPr>
          <p:cNvPr id="7" name="TextBox 6"/>
          <p:cNvSpPr txBox="1"/>
          <p:nvPr/>
        </p:nvSpPr>
        <p:spPr>
          <a:xfrm>
            <a:off x="457199" y="4182403"/>
            <a:ext cx="8283005" cy="938719"/>
          </a:xfrm>
          <a:prstGeom prst="rect">
            <a:avLst/>
          </a:prstGeom>
          <a:noFill/>
        </p:spPr>
        <p:txBody>
          <a:bodyPr wrap="square" rtlCol="0">
            <a:spAutoFit/>
          </a:bodyPr>
          <a:lstStyle/>
          <a:p>
            <a:r>
              <a:rPr lang="en-US" sz="3000" dirty="0" smtClean="0"/>
              <a:t>Lay groundwork for increased M&amp;E Rigor</a:t>
            </a:r>
          </a:p>
          <a:p>
            <a:pPr marL="0" lvl="1"/>
            <a:r>
              <a:rPr lang="en-US" sz="2500" dirty="0" smtClean="0"/>
              <a:t>  (when </a:t>
            </a:r>
            <a:r>
              <a:rPr lang="en-US" sz="2500" dirty="0"/>
              <a:t>Peace Corps business processes are ready</a:t>
            </a:r>
            <a:r>
              <a:rPr lang="en-US" sz="2500" dirty="0" smtClean="0"/>
              <a:t>)</a:t>
            </a:r>
            <a:endParaRPr lang="en-US" sz="2500" dirty="0"/>
          </a:p>
        </p:txBody>
      </p:sp>
    </p:spTree>
    <p:extLst>
      <p:ext uri="{BB962C8B-B14F-4D97-AF65-F5344CB8AC3E}">
        <p14:creationId xmlns:p14="http://schemas.microsoft.com/office/powerpoint/2010/main" val="13210614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253" y="896785"/>
            <a:ext cx="8229600" cy="1240769"/>
          </a:xfrm>
        </p:spPr>
        <p:txBody>
          <a:bodyPr>
            <a:noAutofit/>
          </a:bodyPr>
          <a:lstStyle/>
          <a:p>
            <a:pPr marL="0" indent="0">
              <a:spcBef>
                <a:spcPts val="2000"/>
              </a:spcBef>
              <a:buNone/>
            </a:pPr>
            <a:r>
              <a:rPr lang="en-US" dirty="0"/>
              <a:t>Current </a:t>
            </a:r>
            <a:r>
              <a:rPr lang="en-US" dirty="0" smtClean="0"/>
              <a:t>– </a:t>
            </a:r>
          </a:p>
          <a:p>
            <a:pPr marL="0" indent="0">
              <a:spcBef>
                <a:spcPts val="0"/>
              </a:spcBef>
              <a:buNone/>
            </a:pPr>
            <a:r>
              <a:rPr lang="en-US" dirty="0" smtClean="0"/>
              <a:t>Enforces </a:t>
            </a:r>
            <a:r>
              <a:rPr lang="en-US" dirty="0"/>
              <a:t>1-to-1 </a:t>
            </a:r>
            <a:r>
              <a:rPr lang="en-US" dirty="0" smtClean="0"/>
              <a:t>relationship with activities</a:t>
            </a:r>
          </a:p>
        </p:txBody>
      </p:sp>
      <p:sp>
        <p:nvSpPr>
          <p:cNvPr id="4" name="Rounded Rectangle 3"/>
          <p:cNvSpPr/>
          <p:nvPr/>
        </p:nvSpPr>
        <p:spPr>
          <a:xfrm>
            <a:off x="-83474" y="0"/>
            <a:ext cx="9342379" cy="662638"/>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Redesign Data Structure – Report Cohorts</a:t>
            </a:r>
            <a:endParaRPr lang="en-US" sz="3600" dirty="0">
              <a:solidFill>
                <a:schemeClr val="bg1"/>
              </a:solidFill>
            </a:endParaRPr>
          </a:p>
        </p:txBody>
      </p:sp>
      <p:pic>
        <p:nvPicPr>
          <p:cNvPr id="6" name="Picture 5"/>
          <p:cNvPicPr>
            <a:picLocks noChangeAspect="1"/>
          </p:cNvPicPr>
          <p:nvPr/>
        </p:nvPicPr>
        <p:blipFill>
          <a:blip r:embed="rId3"/>
          <a:stretch>
            <a:fillRect/>
          </a:stretch>
        </p:blipFill>
        <p:spPr>
          <a:xfrm>
            <a:off x="943392" y="2883949"/>
            <a:ext cx="798410" cy="1269269"/>
          </a:xfrm>
          <a:prstGeom prst="rect">
            <a:avLst/>
          </a:prstGeom>
        </p:spPr>
      </p:pic>
      <p:sp>
        <p:nvSpPr>
          <p:cNvPr id="7" name="TextBox 6"/>
          <p:cNvSpPr txBox="1"/>
          <p:nvPr/>
        </p:nvSpPr>
        <p:spPr>
          <a:xfrm>
            <a:off x="768662" y="2532024"/>
            <a:ext cx="1147870" cy="400110"/>
          </a:xfrm>
          <a:prstGeom prst="rect">
            <a:avLst/>
          </a:prstGeom>
          <a:noFill/>
        </p:spPr>
        <p:txBody>
          <a:bodyPr wrap="square" rtlCol="0">
            <a:spAutoFit/>
          </a:bodyPr>
          <a:lstStyle/>
          <a:p>
            <a:pPr algn="ctr"/>
            <a:r>
              <a:rPr lang="en-US" sz="2000" b="1" dirty="0" smtClean="0"/>
              <a:t>January</a:t>
            </a:r>
            <a:endParaRPr lang="en-US" b="1" dirty="0"/>
          </a:p>
        </p:txBody>
      </p:sp>
      <p:sp>
        <p:nvSpPr>
          <p:cNvPr id="8" name="TextBox 7"/>
          <p:cNvSpPr txBox="1"/>
          <p:nvPr/>
        </p:nvSpPr>
        <p:spPr>
          <a:xfrm>
            <a:off x="723072" y="4182941"/>
            <a:ext cx="1239050" cy="738664"/>
          </a:xfrm>
          <a:prstGeom prst="rect">
            <a:avLst/>
          </a:prstGeom>
          <a:noFill/>
        </p:spPr>
        <p:txBody>
          <a:bodyPr wrap="square" rtlCol="0">
            <a:spAutoFit/>
          </a:bodyPr>
          <a:lstStyle/>
          <a:p>
            <a:r>
              <a:rPr lang="en-US" sz="1400" dirty="0" smtClean="0"/>
              <a:t>Does a weekend program with:</a:t>
            </a:r>
            <a:endParaRPr lang="en-US" sz="1400" dirty="0"/>
          </a:p>
        </p:txBody>
      </p:sp>
      <p:sp>
        <p:nvSpPr>
          <p:cNvPr id="9" name="Rectangle 8"/>
          <p:cNvSpPr/>
          <p:nvPr/>
        </p:nvSpPr>
        <p:spPr>
          <a:xfrm>
            <a:off x="797970" y="4948632"/>
            <a:ext cx="1089254" cy="69687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Young Leader’s Association</a:t>
            </a:r>
            <a:endParaRPr lang="en-US" sz="1400" dirty="0">
              <a:solidFill>
                <a:srgbClr val="000000"/>
              </a:solidFill>
            </a:endParaRPr>
          </a:p>
        </p:txBody>
      </p:sp>
      <p:pic>
        <p:nvPicPr>
          <p:cNvPr id="10" name="Picture 9"/>
          <p:cNvPicPr>
            <a:picLocks noChangeAspect="1"/>
          </p:cNvPicPr>
          <p:nvPr/>
        </p:nvPicPr>
        <p:blipFill>
          <a:blip r:embed="rId3"/>
          <a:stretch>
            <a:fillRect/>
          </a:stretch>
        </p:blipFill>
        <p:spPr>
          <a:xfrm>
            <a:off x="3654758" y="2883949"/>
            <a:ext cx="798410" cy="1269269"/>
          </a:xfrm>
          <a:prstGeom prst="rect">
            <a:avLst/>
          </a:prstGeom>
        </p:spPr>
      </p:pic>
      <p:sp>
        <p:nvSpPr>
          <p:cNvPr id="11" name="TextBox 10"/>
          <p:cNvSpPr txBox="1"/>
          <p:nvPr/>
        </p:nvSpPr>
        <p:spPr>
          <a:xfrm>
            <a:off x="3467933" y="2532024"/>
            <a:ext cx="1172061" cy="400110"/>
          </a:xfrm>
          <a:prstGeom prst="rect">
            <a:avLst/>
          </a:prstGeom>
          <a:noFill/>
        </p:spPr>
        <p:txBody>
          <a:bodyPr wrap="square" rtlCol="0">
            <a:spAutoFit/>
          </a:bodyPr>
          <a:lstStyle/>
          <a:p>
            <a:pPr algn="ctr"/>
            <a:r>
              <a:rPr lang="en-US" sz="2000" b="1" dirty="0" smtClean="0"/>
              <a:t>February</a:t>
            </a:r>
            <a:endParaRPr lang="en-US" sz="2000" b="1" dirty="0"/>
          </a:p>
        </p:txBody>
      </p:sp>
      <p:sp>
        <p:nvSpPr>
          <p:cNvPr id="12" name="TextBox 11"/>
          <p:cNvSpPr txBox="1"/>
          <p:nvPr/>
        </p:nvSpPr>
        <p:spPr>
          <a:xfrm>
            <a:off x="3434438" y="4182941"/>
            <a:ext cx="1239050" cy="738664"/>
          </a:xfrm>
          <a:prstGeom prst="rect">
            <a:avLst/>
          </a:prstGeom>
          <a:noFill/>
        </p:spPr>
        <p:txBody>
          <a:bodyPr wrap="square" rtlCol="0">
            <a:spAutoFit/>
          </a:bodyPr>
          <a:lstStyle/>
          <a:p>
            <a:r>
              <a:rPr lang="en-US" sz="1400" dirty="0" smtClean="0"/>
              <a:t>Does an afterschool program with:</a:t>
            </a:r>
            <a:endParaRPr lang="en-US" sz="1400" dirty="0"/>
          </a:p>
        </p:txBody>
      </p:sp>
      <p:sp>
        <p:nvSpPr>
          <p:cNvPr id="13" name="Rectangle 12"/>
          <p:cNvSpPr/>
          <p:nvPr/>
        </p:nvSpPr>
        <p:spPr>
          <a:xfrm>
            <a:off x="3434437" y="4948632"/>
            <a:ext cx="1327567" cy="696873"/>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The </a:t>
            </a:r>
          </a:p>
          <a:p>
            <a:pPr algn="ctr"/>
            <a:r>
              <a:rPr lang="en-US" sz="1400" dirty="0" smtClean="0">
                <a:solidFill>
                  <a:srgbClr val="000000"/>
                </a:solidFill>
              </a:rPr>
              <a:t>Environmental Club</a:t>
            </a:r>
            <a:endParaRPr lang="en-US" sz="1400" dirty="0">
              <a:solidFill>
                <a:srgbClr val="000000"/>
              </a:solidFill>
            </a:endParaRPr>
          </a:p>
        </p:txBody>
      </p:sp>
      <p:pic>
        <p:nvPicPr>
          <p:cNvPr id="14" name="Picture 13"/>
          <p:cNvPicPr>
            <a:picLocks noChangeAspect="1"/>
          </p:cNvPicPr>
          <p:nvPr/>
        </p:nvPicPr>
        <p:blipFill>
          <a:blip r:embed="rId3"/>
          <a:stretch>
            <a:fillRect/>
          </a:stretch>
        </p:blipFill>
        <p:spPr>
          <a:xfrm>
            <a:off x="6475219" y="2883949"/>
            <a:ext cx="798410" cy="1269269"/>
          </a:xfrm>
          <a:prstGeom prst="rect">
            <a:avLst/>
          </a:prstGeom>
        </p:spPr>
      </p:pic>
      <p:sp>
        <p:nvSpPr>
          <p:cNvPr id="15" name="TextBox 14"/>
          <p:cNvSpPr txBox="1"/>
          <p:nvPr/>
        </p:nvSpPr>
        <p:spPr>
          <a:xfrm>
            <a:off x="6365035" y="2532024"/>
            <a:ext cx="973512" cy="400110"/>
          </a:xfrm>
          <a:prstGeom prst="rect">
            <a:avLst/>
          </a:prstGeom>
          <a:noFill/>
        </p:spPr>
        <p:txBody>
          <a:bodyPr wrap="square" rtlCol="0">
            <a:spAutoFit/>
          </a:bodyPr>
          <a:lstStyle/>
          <a:p>
            <a:pPr algn="ctr"/>
            <a:r>
              <a:rPr lang="en-US" sz="2000" b="1" dirty="0" smtClean="0"/>
              <a:t>March</a:t>
            </a:r>
            <a:endParaRPr lang="en-US" b="1" dirty="0"/>
          </a:p>
        </p:txBody>
      </p:sp>
      <p:sp>
        <p:nvSpPr>
          <p:cNvPr id="17" name="Rectangle 16"/>
          <p:cNvSpPr/>
          <p:nvPr/>
        </p:nvSpPr>
        <p:spPr>
          <a:xfrm>
            <a:off x="5691287" y="4948632"/>
            <a:ext cx="1089254" cy="696873"/>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Young Leader’s Association</a:t>
            </a:r>
            <a:endParaRPr lang="en-US" sz="1400" dirty="0">
              <a:solidFill>
                <a:srgbClr val="000000"/>
              </a:solidFill>
            </a:endParaRPr>
          </a:p>
        </p:txBody>
      </p:sp>
      <p:sp>
        <p:nvSpPr>
          <p:cNvPr id="18" name="Rectangle 17"/>
          <p:cNvSpPr/>
          <p:nvPr/>
        </p:nvSpPr>
        <p:spPr>
          <a:xfrm>
            <a:off x="7136678" y="4948632"/>
            <a:ext cx="1239050" cy="696873"/>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The Environmental Club</a:t>
            </a:r>
            <a:endParaRPr lang="en-US" sz="1400" dirty="0">
              <a:solidFill>
                <a:srgbClr val="000000"/>
              </a:solidFill>
            </a:endParaRPr>
          </a:p>
        </p:txBody>
      </p:sp>
      <p:sp>
        <p:nvSpPr>
          <p:cNvPr id="19" name="&quot;No&quot; Symbol 18"/>
          <p:cNvSpPr/>
          <p:nvPr/>
        </p:nvSpPr>
        <p:spPr>
          <a:xfrm>
            <a:off x="5161384" y="2347962"/>
            <a:ext cx="3634154" cy="3649541"/>
          </a:xfrm>
          <a:prstGeom prst="noSmoking">
            <a:avLst>
              <a:gd name="adj" fmla="val 1626"/>
            </a:avLst>
          </a:prstGeom>
          <a:solidFill>
            <a:srgbClr val="FF0000"/>
          </a:solid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6723182" y="5004680"/>
            <a:ext cx="465573" cy="584776"/>
          </a:xfrm>
          <a:prstGeom prst="rect">
            <a:avLst/>
          </a:prstGeom>
          <a:noFill/>
        </p:spPr>
        <p:txBody>
          <a:bodyPr wrap="square" rtlCol="0">
            <a:spAutoFit/>
          </a:bodyPr>
          <a:lstStyle/>
          <a:p>
            <a:r>
              <a:rPr lang="en-US" sz="3200" dirty="0" smtClean="0"/>
              <a:t>&amp;</a:t>
            </a:r>
            <a:endParaRPr lang="en-US" sz="3200" dirty="0"/>
          </a:p>
        </p:txBody>
      </p:sp>
      <p:sp>
        <p:nvSpPr>
          <p:cNvPr id="21" name="TextBox 20"/>
          <p:cNvSpPr txBox="1"/>
          <p:nvPr/>
        </p:nvSpPr>
        <p:spPr>
          <a:xfrm>
            <a:off x="5889901" y="5997503"/>
            <a:ext cx="2334164" cy="646331"/>
          </a:xfrm>
          <a:prstGeom prst="rect">
            <a:avLst/>
          </a:prstGeom>
          <a:noFill/>
        </p:spPr>
        <p:txBody>
          <a:bodyPr wrap="square" rtlCol="0">
            <a:spAutoFit/>
          </a:bodyPr>
          <a:lstStyle/>
          <a:p>
            <a:r>
              <a:rPr lang="en-US" dirty="0" smtClean="0"/>
              <a:t>No good way to report this in the current VRT</a:t>
            </a:r>
            <a:endParaRPr lang="en-US" dirty="0"/>
          </a:p>
        </p:txBody>
      </p:sp>
      <p:sp>
        <p:nvSpPr>
          <p:cNvPr id="16" name="TextBox 15"/>
          <p:cNvSpPr txBox="1"/>
          <p:nvPr/>
        </p:nvSpPr>
        <p:spPr>
          <a:xfrm>
            <a:off x="6383943" y="4182941"/>
            <a:ext cx="1085637" cy="738664"/>
          </a:xfrm>
          <a:prstGeom prst="rect">
            <a:avLst/>
          </a:prstGeom>
          <a:noFill/>
        </p:spPr>
        <p:txBody>
          <a:bodyPr wrap="square" rtlCol="0">
            <a:spAutoFit/>
          </a:bodyPr>
          <a:lstStyle/>
          <a:p>
            <a:r>
              <a:rPr lang="en-US" sz="1400" dirty="0" smtClean="0"/>
              <a:t>Does a spring break  camp with:</a:t>
            </a:r>
            <a:endParaRPr lang="en-US" sz="1400" dirty="0"/>
          </a:p>
        </p:txBody>
      </p:sp>
    </p:spTree>
    <p:extLst>
      <p:ext uri="{BB962C8B-B14F-4D97-AF65-F5344CB8AC3E}">
        <p14:creationId xmlns:p14="http://schemas.microsoft.com/office/powerpoint/2010/main" val="2676398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303" y="968456"/>
            <a:ext cx="8229600" cy="5472723"/>
          </a:xfrm>
        </p:spPr>
        <p:txBody>
          <a:bodyPr>
            <a:normAutofit fontScale="92500" lnSpcReduction="10000"/>
          </a:bodyPr>
          <a:lstStyle/>
          <a:p>
            <a:pPr marL="0" indent="0">
              <a:spcBef>
                <a:spcPts val="2000"/>
              </a:spcBef>
              <a:buNone/>
            </a:pPr>
            <a:r>
              <a:rPr lang="en-US" sz="3500" b="1" dirty="0" smtClean="0"/>
              <a:t>Proposed</a:t>
            </a:r>
          </a:p>
          <a:p>
            <a:pPr>
              <a:spcBef>
                <a:spcPts val="2000"/>
              </a:spcBef>
            </a:pPr>
            <a:r>
              <a:rPr lang="en-US" dirty="0" smtClean="0"/>
              <a:t>Remove 1-to-1 relationship with activities</a:t>
            </a:r>
          </a:p>
          <a:p>
            <a:pPr>
              <a:spcBef>
                <a:spcPts val="2000"/>
              </a:spcBef>
            </a:pPr>
            <a:r>
              <a:rPr lang="en-US" dirty="0" smtClean="0"/>
              <a:t>Better tools to handle changes to reporting cohort membership over time</a:t>
            </a:r>
          </a:p>
          <a:p>
            <a:pPr>
              <a:spcBef>
                <a:spcPts val="2000"/>
              </a:spcBef>
            </a:pPr>
            <a:r>
              <a:rPr lang="en-US" dirty="0" smtClean="0"/>
              <a:t>Optional module f</a:t>
            </a:r>
            <a:r>
              <a:rPr lang="en-US" dirty="0"/>
              <a:t>or case reporting (by individual) </a:t>
            </a:r>
            <a:r>
              <a:rPr lang="en-US" dirty="0" smtClean="0"/>
              <a:t>of key behavior change outcomes</a:t>
            </a:r>
          </a:p>
          <a:p>
            <a:pPr marL="0" indent="0">
              <a:spcBef>
                <a:spcPts val="2000"/>
              </a:spcBef>
              <a:buNone/>
            </a:pPr>
            <a:r>
              <a:rPr lang="en-US" sz="3500" b="1" dirty="0" smtClean="0">
                <a:solidFill>
                  <a:srgbClr val="000000"/>
                </a:solidFill>
              </a:rPr>
              <a:t>Advantages</a:t>
            </a:r>
            <a:endParaRPr lang="en-US" b="1" dirty="0" smtClean="0">
              <a:solidFill>
                <a:srgbClr val="000000"/>
              </a:solidFill>
            </a:endParaRPr>
          </a:p>
          <a:p>
            <a:pPr>
              <a:spcBef>
                <a:spcPts val="2000"/>
              </a:spcBef>
            </a:pPr>
            <a:r>
              <a:rPr lang="en-US" dirty="0" smtClean="0">
                <a:solidFill>
                  <a:srgbClr val="000000"/>
                </a:solidFill>
              </a:rPr>
              <a:t>Crucial for data quality – avoid double counting</a:t>
            </a:r>
          </a:p>
          <a:p>
            <a:pPr>
              <a:spcBef>
                <a:spcPts val="2000"/>
              </a:spcBef>
            </a:pPr>
            <a:r>
              <a:rPr lang="en-US" dirty="0" smtClean="0">
                <a:solidFill>
                  <a:srgbClr val="000000"/>
                </a:solidFill>
              </a:rPr>
              <a:t>Substantial field feedback on this restriction</a:t>
            </a:r>
            <a:endParaRPr lang="en-US" dirty="0">
              <a:solidFill>
                <a:srgbClr val="000000"/>
              </a:solidFill>
            </a:endParaRPr>
          </a:p>
        </p:txBody>
      </p:sp>
      <p:sp>
        <p:nvSpPr>
          <p:cNvPr id="4" name="Rounded Rectangle 3"/>
          <p:cNvSpPr/>
          <p:nvPr/>
        </p:nvSpPr>
        <p:spPr>
          <a:xfrm>
            <a:off x="-83474" y="0"/>
            <a:ext cx="9342379" cy="662638"/>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Redesign Data Structure – Report Cohort</a:t>
            </a:r>
            <a:endParaRPr lang="en-US" sz="3600" dirty="0">
              <a:solidFill>
                <a:schemeClr val="bg1"/>
              </a:solidFill>
            </a:endParaRPr>
          </a:p>
        </p:txBody>
      </p:sp>
    </p:spTree>
    <p:extLst>
      <p:ext uri="{BB962C8B-B14F-4D97-AF65-F5344CB8AC3E}">
        <p14:creationId xmlns:p14="http://schemas.microsoft.com/office/powerpoint/2010/main" val="28156507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5265" y="955572"/>
            <a:ext cx="7724899" cy="5661757"/>
          </a:xfrm>
        </p:spPr>
        <p:txBody>
          <a:bodyPr>
            <a:normAutofit fontScale="70000" lnSpcReduction="20000"/>
          </a:bodyPr>
          <a:lstStyle/>
          <a:p>
            <a:pPr marL="0" indent="0">
              <a:spcBef>
                <a:spcPts val="2500"/>
              </a:spcBef>
              <a:buNone/>
            </a:pPr>
            <a:r>
              <a:rPr lang="en-US" sz="4600" b="1" dirty="0" smtClean="0">
                <a:solidFill>
                  <a:srgbClr val="000000"/>
                </a:solidFill>
              </a:rPr>
              <a:t>Site, or program, Focused Reporting </a:t>
            </a:r>
          </a:p>
          <a:p>
            <a:pPr marL="0" indent="0">
              <a:spcBef>
                <a:spcPts val="200"/>
              </a:spcBef>
              <a:buNone/>
            </a:pPr>
            <a:r>
              <a:rPr lang="en-US" sz="4600" b="1" dirty="0">
                <a:solidFill>
                  <a:srgbClr val="000000"/>
                </a:solidFill>
              </a:rPr>
              <a:t> </a:t>
            </a:r>
            <a:r>
              <a:rPr lang="en-US" sz="4600" b="1" dirty="0" smtClean="0">
                <a:solidFill>
                  <a:srgbClr val="000000"/>
                </a:solidFill>
              </a:rPr>
              <a:t>  (vs. Volunteer Focused)</a:t>
            </a:r>
          </a:p>
          <a:p>
            <a:pPr>
              <a:spcBef>
                <a:spcPts val="1800"/>
              </a:spcBef>
            </a:pPr>
            <a:r>
              <a:rPr lang="en-US" sz="3900" dirty="0" smtClean="0">
                <a:solidFill>
                  <a:srgbClr val="000000"/>
                </a:solidFill>
              </a:rPr>
              <a:t>Improve continuity of multiple generations of Volunteers at a site</a:t>
            </a:r>
          </a:p>
          <a:p>
            <a:pPr lvl="1">
              <a:spcBef>
                <a:spcPts val="1000"/>
              </a:spcBef>
            </a:pPr>
            <a:r>
              <a:rPr lang="en-US" sz="3900" dirty="0" smtClean="0">
                <a:solidFill>
                  <a:srgbClr val="000000"/>
                </a:solidFill>
              </a:rPr>
              <a:t>Reporting Cohort carryover</a:t>
            </a:r>
          </a:p>
          <a:p>
            <a:pPr lvl="1">
              <a:spcBef>
                <a:spcPts val="1000"/>
              </a:spcBef>
            </a:pPr>
            <a:r>
              <a:rPr lang="en-US" sz="3900" dirty="0" smtClean="0">
                <a:solidFill>
                  <a:srgbClr val="000000"/>
                </a:solidFill>
              </a:rPr>
              <a:t>Visibility of past activities in a geographic location</a:t>
            </a:r>
          </a:p>
          <a:p>
            <a:pPr>
              <a:spcBef>
                <a:spcPts val="1800"/>
              </a:spcBef>
            </a:pPr>
            <a:r>
              <a:rPr lang="en-US" sz="3900" dirty="0" smtClean="0">
                <a:solidFill>
                  <a:srgbClr val="000000"/>
                </a:solidFill>
              </a:rPr>
              <a:t>Greater visibility of Volunteer’s contribution to the project as a whole</a:t>
            </a:r>
          </a:p>
          <a:p>
            <a:pPr>
              <a:spcBef>
                <a:spcPts val="1800"/>
              </a:spcBef>
            </a:pPr>
            <a:r>
              <a:rPr lang="en-US" sz="3900" dirty="0" smtClean="0">
                <a:solidFill>
                  <a:srgbClr val="000000"/>
                </a:solidFill>
              </a:rPr>
              <a:t>Greater comparability – PCV -&gt; peer group</a:t>
            </a:r>
          </a:p>
          <a:p>
            <a:pPr>
              <a:spcBef>
                <a:spcPts val="1800"/>
              </a:spcBef>
            </a:pPr>
            <a:r>
              <a:rPr lang="en-US" sz="3900" dirty="0" smtClean="0">
                <a:solidFill>
                  <a:srgbClr val="000000"/>
                </a:solidFill>
              </a:rPr>
              <a:t>Ability to return in 5 years and look at longer-term outcomes </a:t>
            </a:r>
          </a:p>
        </p:txBody>
      </p:sp>
      <p:sp>
        <p:nvSpPr>
          <p:cNvPr id="4" name="Rounded Rectangle 3"/>
          <p:cNvSpPr/>
          <p:nvPr/>
        </p:nvSpPr>
        <p:spPr>
          <a:xfrm>
            <a:off x="-83474" y="0"/>
            <a:ext cx="9342379" cy="662638"/>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Redesign Data Structure – Site Focused</a:t>
            </a:r>
            <a:endParaRPr lang="en-US" sz="3600" dirty="0">
              <a:solidFill>
                <a:schemeClr val="bg1"/>
              </a:solidFill>
            </a:endParaRPr>
          </a:p>
        </p:txBody>
      </p:sp>
    </p:spTree>
    <p:extLst>
      <p:ext uri="{BB962C8B-B14F-4D97-AF65-F5344CB8AC3E}">
        <p14:creationId xmlns:p14="http://schemas.microsoft.com/office/powerpoint/2010/main" val="508665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899" y="715538"/>
            <a:ext cx="8662351" cy="755000"/>
          </a:xfrm>
        </p:spPr>
        <p:txBody>
          <a:bodyPr>
            <a:normAutofit/>
          </a:bodyPr>
          <a:lstStyle/>
          <a:p>
            <a:r>
              <a:rPr lang="en-US" sz="3200" dirty="0" smtClean="0"/>
              <a:t>Current – Verification:  Paper Audit Trail</a:t>
            </a:r>
            <a:endParaRPr lang="en-US" sz="3200" dirty="0"/>
          </a:p>
        </p:txBody>
      </p:sp>
      <p:pic>
        <p:nvPicPr>
          <p:cNvPr id="4" name="Picture 3"/>
          <p:cNvPicPr>
            <a:picLocks noChangeAspect="1"/>
          </p:cNvPicPr>
          <p:nvPr/>
        </p:nvPicPr>
        <p:blipFill>
          <a:blip r:embed="rId3"/>
          <a:stretch>
            <a:fillRect/>
          </a:stretch>
        </p:blipFill>
        <p:spPr>
          <a:xfrm>
            <a:off x="733055" y="1820615"/>
            <a:ext cx="828704" cy="1106361"/>
          </a:xfrm>
          <a:prstGeom prst="rect">
            <a:avLst/>
          </a:prstGeom>
        </p:spPr>
      </p:pic>
      <p:pic>
        <p:nvPicPr>
          <p:cNvPr id="5" name="Picture 4"/>
          <p:cNvPicPr>
            <a:picLocks noChangeAspect="1"/>
          </p:cNvPicPr>
          <p:nvPr/>
        </p:nvPicPr>
        <p:blipFill>
          <a:blip r:embed="rId4"/>
          <a:stretch>
            <a:fillRect/>
          </a:stretch>
        </p:blipFill>
        <p:spPr>
          <a:xfrm>
            <a:off x="3611779" y="1631388"/>
            <a:ext cx="1079737" cy="764308"/>
          </a:xfrm>
          <a:prstGeom prst="rect">
            <a:avLst/>
          </a:prstGeom>
        </p:spPr>
      </p:pic>
      <p:sp>
        <p:nvSpPr>
          <p:cNvPr id="6" name="TextBox 5"/>
          <p:cNvSpPr txBox="1"/>
          <p:nvPr/>
        </p:nvSpPr>
        <p:spPr>
          <a:xfrm>
            <a:off x="337405" y="2926976"/>
            <a:ext cx="2448707" cy="646331"/>
          </a:xfrm>
          <a:prstGeom prst="rect">
            <a:avLst/>
          </a:prstGeom>
          <a:noFill/>
        </p:spPr>
        <p:txBody>
          <a:bodyPr wrap="square" rtlCol="0">
            <a:spAutoFit/>
          </a:bodyPr>
          <a:lstStyle/>
          <a:p>
            <a:r>
              <a:rPr lang="en-US" dirty="0" smtClean="0"/>
              <a:t>Reporting Tools (training sign in, etc.)</a:t>
            </a:r>
            <a:endParaRPr lang="en-US" dirty="0"/>
          </a:p>
        </p:txBody>
      </p:sp>
      <p:pic>
        <p:nvPicPr>
          <p:cNvPr id="8" name="Picture 7"/>
          <p:cNvPicPr>
            <a:picLocks noChangeAspect="1"/>
          </p:cNvPicPr>
          <p:nvPr/>
        </p:nvPicPr>
        <p:blipFill>
          <a:blip r:embed="rId5"/>
          <a:stretch>
            <a:fillRect/>
          </a:stretch>
        </p:blipFill>
        <p:spPr>
          <a:xfrm>
            <a:off x="6788380" y="1470538"/>
            <a:ext cx="1059400" cy="1705813"/>
          </a:xfrm>
          <a:prstGeom prst="rect">
            <a:avLst/>
          </a:prstGeom>
        </p:spPr>
      </p:pic>
      <p:sp>
        <p:nvSpPr>
          <p:cNvPr id="9" name="TextBox 8"/>
          <p:cNvSpPr txBox="1"/>
          <p:nvPr/>
        </p:nvSpPr>
        <p:spPr>
          <a:xfrm>
            <a:off x="3324315" y="2403315"/>
            <a:ext cx="1934923" cy="646331"/>
          </a:xfrm>
          <a:prstGeom prst="rect">
            <a:avLst/>
          </a:prstGeom>
          <a:noFill/>
        </p:spPr>
        <p:txBody>
          <a:bodyPr wrap="square" rtlCol="0">
            <a:spAutoFit/>
          </a:bodyPr>
          <a:lstStyle/>
          <a:p>
            <a:r>
              <a:rPr lang="en-US" dirty="0" smtClean="0"/>
              <a:t>Folder in Volunteer’s home</a:t>
            </a:r>
            <a:endParaRPr lang="en-US" dirty="0"/>
          </a:p>
        </p:txBody>
      </p:sp>
      <p:sp>
        <p:nvSpPr>
          <p:cNvPr id="10" name="TextBox 9"/>
          <p:cNvSpPr txBox="1"/>
          <p:nvPr/>
        </p:nvSpPr>
        <p:spPr>
          <a:xfrm>
            <a:off x="6613505" y="3171356"/>
            <a:ext cx="1934923" cy="646331"/>
          </a:xfrm>
          <a:prstGeom prst="rect">
            <a:avLst/>
          </a:prstGeom>
          <a:noFill/>
        </p:spPr>
        <p:txBody>
          <a:bodyPr wrap="square" rtlCol="0">
            <a:spAutoFit/>
          </a:bodyPr>
          <a:lstStyle/>
          <a:p>
            <a:r>
              <a:rPr lang="en-US" dirty="0" smtClean="0"/>
              <a:t>Filing Cabinet at Post</a:t>
            </a:r>
            <a:endParaRPr lang="en-US" dirty="0"/>
          </a:p>
        </p:txBody>
      </p:sp>
      <p:cxnSp>
        <p:nvCxnSpPr>
          <p:cNvPr id="12" name="Straight Arrow Connector 11"/>
          <p:cNvCxnSpPr/>
          <p:nvPr/>
        </p:nvCxnSpPr>
        <p:spPr>
          <a:xfrm flipV="1">
            <a:off x="1704778" y="2137651"/>
            <a:ext cx="1755920" cy="317038"/>
          </a:xfrm>
          <a:prstGeom prst="straightConnector1">
            <a:avLst/>
          </a:prstGeom>
          <a:ln w="28575">
            <a:tailEnd type="arrow"/>
          </a:ln>
          <a:effectLst/>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endCxn id="8" idx="1"/>
          </p:cNvCxnSpPr>
          <p:nvPr/>
        </p:nvCxnSpPr>
        <p:spPr>
          <a:xfrm>
            <a:off x="4756329" y="2069990"/>
            <a:ext cx="2032051" cy="253455"/>
          </a:xfrm>
          <a:prstGeom prst="straightConnector1">
            <a:avLst/>
          </a:prstGeom>
          <a:ln w="28575">
            <a:tailEnd type="arrow"/>
          </a:ln>
          <a:effectLst/>
        </p:spPr>
        <p:style>
          <a:lnRef idx="3">
            <a:schemeClr val="accent2"/>
          </a:lnRef>
          <a:fillRef idx="0">
            <a:schemeClr val="accent2"/>
          </a:fillRef>
          <a:effectRef idx="2">
            <a:schemeClr val="accent2"/>
          </a:effectRef>
          <a:fontRef idx="minor">
            <a:schemeClr val="tx1"/>
          </a:fontRef>
        </p:style>
      </p:cxnSp>
      <p:pic>
        <p:nvPicPr>
          <p:cNvPr id="14" name="Picture 13"/>
          <p:cNvPicPr>
            <a:picLocks noChangeAspect="1"/>
          </p:cNvPicPr>
          <p:nvPr/>
        </p:nvPicPr>
        <p:blipFill>
          <a:blip r:embed="rId6"/>
          <a:stretch>
            <a:fillRect/>
          </a:stretch>
        </p:blipFill>
        <p:spPr>
          <a:xfrm>
            <a:off x="534774" y="4201950"/>
            <a:ext cx="1301487" cy="1354730"/>
          </a:xfrm>
          <a:prstGeom prst="rect">
            <a:avLst/>
          </a:prstGeom>
        </p:spPr>
      </p:pic>
      <p:cxnSp>
        <p:nvCxnSpPr>
          <p:cNvPr id="15" name="Straight Arrow Connector 14"/>
          <p:cNvCxnSpPr/>
          <p:nvPr/>
        </p:nvCxnSpPr>
        <p:spPr>
          <a:xfrm>
            <a:off x="1047409" y="3494522"/>
            <a:ext cx="0" cy="707428"/>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pic>
        <p:nvPicPr>
          <p:cNvPr id="17" name="Picture 16"/>
          <p:cNvPicPr>
            <a:picLocks noChangeAspect="1"/>
          </p:cNvPicPr>
          <p:nvPr/>
        </p:nvPicPr>
        <p:blipFill>
          <a:blip r:embed="rId7"/>
          <a:stretch>
            <a:fillRect/>
          </a:stretch>
        </p:blipFill>
        <p:spPr>
          <a:xfrm>
            <a:off x="2372901" y="5233288"/>
            <a:ext cx="1624712" cy="1624712"/>
          </a:xfrm>
          <a:prstGeom prst="rect">
            <a:avLst/>
          </a:prstGeom>
        </p:spPr>
      </p:pic>
      <p:pic>
        <p:nvPicPr>
          <p:cNvPr id="18" name="Picture 17"/>
          <p:cNvPicPr>
            <a:picLocks noChangeAspect="1"/>
          </p:cNvPicPr>
          <p:nvPr/>
        </p:nvPicPr>
        <p:blipFill>
          <a:blip r:embed="rId8"/>
          <a:stretch>
            <a:fillRect/>
          </a:stretch>
        </p:blipFill>
        <p:spPr>
          <a:xfrm>
            <a:off x="5344477" y="5242839"/>
            <a:ext cx="1566162" cy="1566162"/>
          </a:xfrm>
          <a:prstGeom prst="rect">
            <a:avLst/>
          </a:prstGeom>
        </p:spPr>
      </p:pic>
      <p:cxnSp>
        <p:nvCxnSpPr>
          <p:cNvPr id="19" name="Straight Arrow Connector 18"/>
          <p:cNvCxnSpPr/>
          <p:nvPr/>
        </p:nvCxnSpPr>
        <p:spPr>
          <a:xfrm>
            <a:off x="1481883" y="4874822"/>
            <a:ext cx="1109379" cy="1151098"/>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a:off x="3818209" y="6030413"/>
            <a:ext cx="1713794" cy="0"/>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688205" y="5661081"/>
            <a:ext cx="612811" cy="369332"/>
          </a:xfrm>
          <a:prstGeom prst="rect">
            <a:avLst/>
          </a:prstGeom>
          <a:noFill/>
        </p:spPr>
        <p:txBody>
          <a:bodyPr wrap="square" rtlCol="0">
            <a:spAutoFit/>
          </a:bodyPr>
          <a:lstStyle/>
          <a:p>
            <a:r>
              <a:rPr lang="en-US" dirty="0" smtClean="0"/>
              <a:t>VRF</a:t>
            </a:r>
            <a:endParaRPr lang="en-US" dirty="0"/>
          </a:p>
        </p:txBody>
      </p:sp>
      <p:pic>
        <p:nvPicPr>
          <p:cNvPr id="31" name="Picture 30"/>
          <p:cNvPicPr>
            <a:picLocks noChangeAspect="1"/>
          </p:cNvPicPr>
          <p:nvPr/>
        </p:nvPicPr>
        <p:blipFill>
          <a:blip r:embed="rId9"/>
          <a:stretch>
            <a:fillRect/>
          </a:stretch>
        </p:blipFill>
        <p:spPr>
          <a:xfrm>
            <a:off x="4691516" y="3971719"/>
            <a:ext cx="688748" cy="903103"/>
          </a:xfrm>
          <a:prstGeom prst="rect">
            <a:avLst/>
          </a:prstGeom>
        </p:spPr>
      </p:pic>
      <p:pic>
        <p:nvPicPr>
          <p:cNvPr id="32" name="Picture 31"/>
          <p:cNvPicPr>
            <a:picLocks noChangeAspect="1"/>
          </p:cNvPicPr>
          <p:nvPr/>
        </p:nvPicPr>
        <p:blipFill>
          <a:blip r:embed="rId9"/>
          <a:stretch>
            <a:fillRect/>
          </a:stretch>
        </p:blipFill>
        <p:spPr>
          <a:xfrm>
            <a:off x="7418654" y="3971719"/>
            <a:ext cx="688748" cy="903103"/>
          </a:xfrm>
          <a:prstGeom prst="rect">
            <a:avLst/>
          </a:prstGeom>
        </p:spPr>
      </p:pic>
      <p:sp>
        <p:nvSpPr>
          <p:cNvPr id="33" name="TextBox 32"/>
          <p:cNvSpPr txBox="1"/>
          <p:nvPr/>
        </p:nvSpPr>
        <p:spPr>
          <a:xfrm>
            <a:off x="4218832" y="4718108"/>
            <a:ext cx="1934923" cy="369332"/>
          </a:xfrm>
          <a:prstGeom prst="rect">
            <a:avLst/>
          </a:prstGeom>
          <a:noFill/>
        </p:spPr>
        <p:txBody>
          <a:bodyPr wrap="square" rtlCol="0">
            <a:spAutoFit/>
          </a:bodyPr>
          <a:lstStyle/>
          <a:p>
            <a:r>
              <a:rPr lang="en-US" dirty="0" smtClean="0"/>
              <a:t>Post- level audit</a:t>
            </a:r>
            <a:endParaRPr lang="en-US" dirty="0"/>
          </a:p>
        </p:txBody>
      </p:sp>
      <p:sp>
        <p:nvSpPr>
          <p:cNvPr id="34" name="TextBox 33"/>
          <p:cNvSpPr txBox="1"/>
          <p:nvPr/>
        </p:nvSpPr>
        <p:spPr>
          <a:xfrm>
            <a:off x="7035728" y="4804399"/>
            <a:ext cx="1403075" cy="369332"/>
          </a:xfrm>
          <a:prstGeom prst="rect">
            <a:avLst/>
          </a:prstGeom>
          <a:noFill/>
        </p:spPr>
        <p:txBody>
          <a:bodyPr wrap="square" rtlCol="0">
            <a:spAutoFit/>
          </a:bodyPr>
          <a:lstStyle/>
          <a:p>
            <a:r>
              <a:rPr lang="en-US" dirty="0" smtClean="0"/>
              <a:t>Central audit</a:t>
            </a:r>
            <a:endParaRPr lang="en-US" dirty="0"/>
          </a:p>
        </p:txBody>
      </p:sp>
      <p:cxnSp>
        <p:nvCxnSpPr>
          <p:cNvPr id="35" name="Straight Arrow Connector 34"/>
          <p:cNvCxnSpPr/>
          <p:nvPr/>
        </p:nvCxnSpPr>
        <p:spPr>
          <a:xfrm flipH="1">
            <a:off x="3750511" y="5027222"/>
            <a:ext cx="698958" cy="402072"/>
          </a:xfrm>
          <a:prstGeom prst="straightConnector1">
            <a:avLst/>
          </a:prstGeom>
          <a:ln>
            <a:prstDash val="dot"/>
            <a:tailEnd type="arrow"/>
          </a:ln>
          <a:effectLst/>
        </p:spPr>
        <p:style>
          <a:lnRef idx="2">
            <a:schemeClr val="accent4"/>
          </a:lnRef>
          <a:fillRef idx="0">
            <a:schemeClr val="accent4"/>
          </a:fillRef>
          <a:effectRef idx="1">
            <a:schemeClr val="accent4"/>
          </a:effectRef>
          <a:fontRef idx="minor">
            <a:schemeClr val="tx1"/>
          </a:fontRef>
        </p:style>
      </p:cxnSp>
      <p:cxnSp>
        <p:nvCxnSpPr>
          <p:cNvPr id="38" name="Straight Arrow Connector 37"/>
          <p:cNvCxnSpPr>
            <a:endCxn id="10" idx="1"/>
          </p:cNvCxnSpPr>
          <p:nvPr/>
        </p:nvCxnSpPr>
        <p:spPr>
          <a:xfrm flipV="1">
            <a:off x="5380264" y="3494522"/>
            <a:ext cx="1233241" cy="1030553"/>
          </a:xfrm>
          <a:prstGeom prst="straightConnector1">
            <a:avLst/>
          </a:prstGeom>
          <a:ln>
            <a:prstDash val="dot"/>
            <a:tailEnd type="arrow"/>
          </a:ln>
          <a:effectLst/>
        </p:spPr>
        <p:style>
          <a:lnRef idx="2">
            <a:schemeClr val="accent4"/>
          </a:lnRef>
          <a:fillRef idx="0">
            <a:schemeClr val="accent4"/>
          </a:fillRef>
          <a:effectRef idx="1">
            <a:schemeClr val="accent4"/>
          </a:effectRef>
          <a:fontRef idx="minor">
            <a:schemeClr val="tx1"/>
          </a:fontRef>
        </p:style>
      </p:cxnSp>
      <p:cxnSp>
        <p:nvCxnSpPr>
          <p:cNvPr id="45" name="Straight Arrow Connector 44"/>
          <p:cNvCxnSpPr/>
          <p:nvPr/>
        </p:nvCxnSpPr>
        <p:spPr>
          <a:xfrm flipH="1" flipV="1">
            <a:off x="7540814" y="3573307"/>
            <a:ext cx="122162" cy="321809"/>
          </a:xfrm>
          <a:prstGeom prst="straightConnector1">
            <a:avLst/>
          </a:prstGeom>
          <a:ln>
            <a:prstDash val="dot"/>
            <a:tailEnd type="arrow"/>
          </a:ln>
          <a:effectLst/>
        </p:spPr>
        <p:style>
          <a:lnRef idx="2">
            <a:schemeClr val="accent4"/>
          </a:lnRef>
          <a:fillRef idx="0">
            <a:schemeClr val="accent4"/>
          </a:fillRef>
          <a:effectRef idx="1">
            <a:schemeClr val="accent4"/>
          </a:effectRef>
          <a:fontRef idx="minor">
            <a:schemeClr val="tx1"/>
          </a:fontRef>
        </p:style>
      </p:cxnSp>
      <p:cxnSp>
        <p:nvCxnSpPr>
          <p:cNvPr id="48" name="Straight Arrow Connector 47"/>
          <p:cNvCxnSpPr/>
          <p:nvPr/>
        </p:nvCxnSpPr>
        <p:spPr>
          <a:xfrm flipH="1">
            <a:off x="6290630" y="4874822"/>
            <a:ext cx="745098" cy="554472"/>
          </a:xfrm>
          <a:prstGeom prst="straightConnector1">
            <a:avLst/>
          </a:prstGeom>
          <a:ln>
            <a:prstDash val="dot"/>
            <a:tailEnd type="arrow"/>
          </a:ln>
          <a:effectLst/>
        </p:spPr>
        <p:style>
          <a:lnRef idx="2">
            <a:schemeClr val="accent4"/>
          </a:lnRef>
          <a:fillRef idx="0">
            <a:schemeClr val="accent4"/>
          </a:fillRef>
          <a:effectRef idx="1">
            <a:schemeClr val="accent4"/>
          </a:effectRef>
          <a:fontRef idx="minor">
            <a:schemeClr val="tx1"/>
          </a:fontRef>
        </p:style>
      </p:cxnSp>
      <p:sp>
        <p:nvSpPr>
          <p:cNvPr id="51" name="Rounded Rectangle 50"/>
          <p:cNvSpPr/>
          <p:nvPr/>
        </p:nvSpPr>
        <p:spPr>
          <a:xfrm>
            <a:off x="-122516" y="0"/>
            <a:ext cx="9351183" cy="662638"/>
          </a:xfrm>
          <a:prstGeom prst="roundRect">
            <a:avLst/>
          </a:prstGeom>
          <a:solidFill>
            <a:srgbClr val="660066"/>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Upload Attachments</a:t>
            </a:r>
            <a:endParaRPr lang="en-US" sz="3600" dirty="0"/>
          </a:p>
        </p:txBody>
      </p:sp>
    </p:spTree>
    <p:extLst>
      <p:ext uri="{BB962C8B-B14F-4D97-AF65-F5344CB8AC3E}">
        <p14:creationId xmlns:p14="http://schemas.microsoft.com/office/powerpoint/2010/main" val="19634324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746" y="1076409"/>
            <a:ext cx="5405835" cy="1143000"/>
          </a:xfrm>
        </p:spPr>
        <p:txBody>
          <a:bodyPr>
            <a:noAutofit/>
          </a:bodyPr>
          <a:lstStyle/>
          <a:p>
            <a:r>
              <a:rPr lang="en-US" sz="3200" dirty="0" smtClean="0"/>
              <a:t>Proposed – Verification:</a:t>
            </a:r>
            <a:br>
              <a:rPr lang="en-US" sz="3200" dirty="0" smtClean="0"/>
            </a:br>
            <a:r>
              <a:rPr lang="en-US" sz="3200" dirty="0" smtClean="0"/>
              <a:t>Electronic Audit Trail</a:t>
            </a:r>
            <a:endParaRPr lang="en-US" sz="3200" dirty="0"/>
          </a:p>
        </p:txBody>
      </p:sp>
      <p:pic>
        <p:nvPicPr>
          <p:cNvPr id="4" name="Picture 3"/>
          <p:cNvPicPr>
            <a:picLocks noChangeAspect="1"/>
          </p:cNvPicPr>
          <p:nvPr/>
        </p:nvPicPr>
        <p:blipFill>
          <a:blip r:embed="rId3"/>
          <a:stretch>
            <a:fillRect/>
          </a:stretch>
        </p:blipFill>
        <p:spPr>
          <a:xfrm>
            <a:off x="292746" y="2771224"/>
            <a:ext cx="828704" cy="1106361"/>
          </a:xfrm>
          <a:prstGeom prst="rect">
            <a:avLst/>
          </a:prstGeom>
        </p:spPr>
      </p:pic>
      <p:sp>
        <p:nvSpPr>
          <p:cNvPr id="6" name="TextBox 5"/>
          <p:cNvSpPr txBox="1"/>
          <p:nvPr/>
        </p:nvSpPr>
        <p:spPr>
          <a:xfrm>
            <a:off x="103334" y="3968065"/>
            <a:ext cx="1635540" cy="923330"/>
          </a:xfrm>
          <a:prstGeom prst="rect">
            <a:avLst/>
          </a:prstGeom>
          <a:noFill/>
        </p:spPr>
        <p:txBody>
          <a:bodyPr wrap="square" rtlCol="0">
            <a:spAutoFit/>
          </a:bodyPr>
          <a:lstStyle/>
          <a:p>
            <a:r>
              <a:rPr lang="en-US" dirty="0" smtClean="0"/>
              <a:t>Reporting Tools (training sign in, etc.)</a:t>
            </a:r>
            <a:endParaRPr lang="en-US" dirty="0"/>
          </a:p>
        </p:txBody>
      </p:sp>
      <p:pic>
        <p:nvPicPr>
          <p:cNvPr id="14" name="Picture 13"/>
          <p:cNvPicPr>
            <a:picLocks noChangeAspect="1"/>
          </p:cNvPicPr>
          <p:nvPr/>
        </p:nvPicPr>
        <p:blipFill>
          <a:blip r:embed="rId4"/>
          <a:stretch>
            <a:fillRect/>
          </a:stretch>
        </p:blipFill>
        <p:spPr>
          <a:xfrm>
            <a:off x="3997613" y="2522855"/>
            <a:ext cx="1301487" cy="1354730"/>
          </a:xfrm>
          <a:prstGeom prst="rect">
            <a:avLst/>
          </a:prstGeom>
        </p:spPr>
      </p:pic>
      <p:cxnSp>
        <p:nvCxnSpPr>
          <p:cNvPr id="15" name="Straight Arrow Connector 14"/>
          <p:cNvCxnSpPr/>
          <p:nvPr/>
        </p:nvCxnSpPr>
        <p:spPr>
          <a:xfrm>
            <a:off x="1235964" y="3428419"/>
            <a:ext cx="2776927" cy="0"/>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pic>
        <p:nvPicPr>
          <p:cNvPr id="18" name="Picture 17"/>
          <p:cNvPicPr>
            <a:picLocks noChangeAspect="1"/>
          </p:cNvPicPr>
          <p:nvPr/>
        </p:nvPicPr>
        <p:blipFill>
          <a:blip r:embed="rId5"/>
          <a:stretch>
            <a:fillRect/>
          </a:stretch>
        </p:blipFill>
        <p:spPr>
          <a:xfrm>
            <a:off x="7120638" y="2522855"/>
            <a:ext cx="1566162" cy="1566162"/>
          </a:xfrm>
          <a:prstGeom prst="rect">
            <a:avLst/>
          </a:prstGeom>
        </p:spPr>
      </p:pic>
      <p:cxnSp>
        <p:nvCxnSpPr>
          <p:cNvPr id="19" name="Straight Arrow Connector 18"/>
          <p:cNvCxnSpPr/>
          <p:nvPr/>
        </p:nvCxnSpPr>
        <p:spPr>
          <a:xfrm flipV="1">
            <a:off x="5074479" y="3421478"/>
            <a:ext cx="2195413" cy="4494"/>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sp>
        <p:nvSpPr>
          <p:cNvPr id="29" name="TextBox 28"/>
          <p:cNvSpPr txBox="1"/>
          <p:nvPr/>
        </p:nvSpPr>
        <p:spPr>
          <a:xfrm>
            <a:off x="4012891" y="3767083"/>
            <a:ext cx="1367373" cy="369332"/>
          </a:xfrm>
          <a:prstGeom prst="rect">
            <a:avLst/>
          </a:prstGeom>
          <a:noFill/>
        </p:spPr>
        <p:txBody>
          <a:bodyPr wrap="square" rtlCol="0">
            <a:spAutoFit/>
          </a:bodyPr>
          <a:lstStyle/>
          <a:p>
            <a:r>
              <a:rPr lang="en-US" dirty="0" smtClean="0"/>
              <a:t>Web App</a:t>
            </a:r>
            <a:endParaRPr lang="en-US" dirty="0"/>
          </a:p>
        </p:txBody>
      </p:sp>
      <p:pic>
        <p:nvPicPr>
          <p:cNvPr id="31" name="Picture 30"/>
          <p:cNvPicPr>
            <a:picLocks noChangeAspect="1"/>
          </p:cNvPicPr>
          <p:nvPr/>
        </p:nvPicPr>
        <p:blipFill>
          <a:blip r:embed="rId6"/>
          <a:stretch>
            <a:fillRect/>
          </a:stretch>
        </p:blipFill>
        <p:spPr>
          <a:xfrm>
            <a:off x="5953051" y="4937603"/>
            <a:ext cx="688748" cy="903103"/>
          </a:xfrm>
          <a:prstGeom prst="rect">
            <a:avLst/>
          </a:prstGeom>
        </p:spPr>
      </p:pic>
      <p:pic>
        <p:nvPicPr>
          <p:cNvPr id="32" name="Picture 31"/>
          <p:cNvPicPr>
            <a:picLocks noChangeAspect="1"/>
          </p:cNvPicPr>
          <p:nvPr/>
        </p:nvPicPr>
        <p:blipFill>
          <a:blip r:embed="rId6"/>
          <a:stretch>
            <a:fillRect/>
          </a:stretch>
        </p:blipFill>
        <p:spPr>
          <a:xfrm>
            <a:off x="7998052" y="4937603"/>
            <a:ext cx="688748" cy="903103"/>
          </a:xfrm>
          <a:prstGeom prst="rect">
            <a:avLst/>
          </a:prstGeom>
        </p:spPr>
      </p:pic>
      <p:sp>
        <p:nvSpPr>
          <p:cNvPr id="33" name="TextBox 32"/>
          <p:cNvSpPr txBox="1"/>
          <p:nvPr/>
        </p:nvSpPr>
        <p:spPr>
          <a:xfrm>
            <a:off x="5446272" y="5849830"/>
            <a:ext cx="1934923" cy="369332"/>
          </a:xfrm>
          <a:prstGeom prst="rect">
            <a:avLst/>
          </a:prstGeom>
          <a:noFill/>
        </p:spPr>
        <p:txBody>
          <a:bodyPr wrap="square" rtlCol="0">
            <a:spAutoFit/>
          </a:bodyPr>
          <a:lstStyle/>
          <a:p>
            <a:r>
              <a:rPr lang="en-US" dirty="0" smtClean="0"/>
              <a:t>Post- level audit</a:t>
            </a:r>
            <a:endParaRPr lang="en-US" dirty="0"/>
          </a:p>
        </p:txBody>
      </p:sp>
      <p:sp>
        <p:nvSpPr>
          <p:cNvPr id="34" name="TextBox 33"/>
          <p:cNvSpPr txBox="1"/>
          <p:nvPr/>
        </p:nvSpPr>
        <p:spPr>
          <a:xfrm>
            <a:off x="7530113" y="5840706"/>
            <a:ext cx="1403075" cy="369332"/>
          </a:xfrm>
          <a:prstGeom prst="rect">
            <a:avLst/>
          </a:prstGeom>
          <a:noFill/>
        </p:spPr>
        <p:txBody>
          <a:bodyPr wrap="square" rtlCol="0">
            <a:spAutoFit/>
          </a:bodyPr>
          <a:lstStyle/>
          <a:p>
            <a:r>
              <a:rPr lang="en-US" dirty="0" smtClean="0"/>
              <a:t>Central audit</a:t>
            </a:r>
            <a:endParaRPr lang="en-US" dirty="0"/>
          </a:p>
        </p:txBody>
      </p:sp>
      <p:cxnSp>
        <p:nvCxnSpPr>
          <p:cNvPr id="35" name="Straight Arrow Connector 34"/>
          <p:cNvCxnSpPr/>
          <p:nvPr/>
        </p:nvCxnSpPr>
        <p:spPr>
          <a:xfrm flipV="1">
            <a:off x="6487911" y="3877585"/>
            <a:ext cx="1251779" cy="959613"/>
          </a:xfrm>
          <a:prstGeom prst="straightConnector1">
            <a:avLst/>
          </a:prstGeom>
          <a:ln>
            <a:prstDash val="dot"/>
            <a:tailEnd type="arrow"/>
          </a:ln>
        </p:spPr>
        <p:style>
          <a:lnRef idx="2">
            <a:schemeClr val="accent4"/>
          </a:lnRef>
          <a:fillRef idx="0">
            <a:schemeClr val="accent4"/>
          </a:fillRef>
          <a:effectRef idx="1">
            <a:schemeClr val="accent4"/>
          </a:effectRef>
          <a:fontRef idx="minor">
            <a:schemeClr val="tx1"/>
          </a:fontRef>
        </p:style>
      </p:cxnSp>
      <p:cxnSp>
        <p:nvCxnSpPr>
          <p:cNvPr id="48" name="Straight Arrow Connector 47"/>
          <p:cNvCxnSpPr/>
          <p:nvPr/>
        </p:nvCxnSpPr>
        <p:spPr>
          <a:xfrm flipH="1" flipV="1">
            <a:off x="7927215" y="3877585"/>
            <a:ext cx="426195" cy="959613"/>
          </a:xfrm>
          <a:prstGeom prst="straightConnector1">
            <a:avLst/>
          </a:prstGeom>
          <a:ln>
            <a:prstDash val="dot"/>
            <a:tailEnd type="arrow"/>
          </a:ln>
        </p:spPr>
        <p:style>
          <a:lnRef idx="2">
            <a:schemeClr val="accent4"/>
          </a:lnRef>
          <a:fillRef idx="0">
            <a:schemeClr val="accent4"/>
          </a:fillRef>
          <a:effectRef idx="1">
            <a:schemeClr val="accent4"/>
          </a:effectRef>
          <a:fontRef idx="minor">
            <a:schemeClr val="tx1"/>
          </a:fontRef>
        </p:style>
      </p:cxnSp>
      <p:sp>
        <p:nvSpPr>
          <p:cNvPr id="39" name="TextBox 38"/>
          <p:cNvSpPr txBox="1"/>
          <p:nvPr/>
        </p:nvSpPr>
        <p:spPr>
          <a:xfrm>
            <a:off x="1738874" y="3636869"/>
            <a:ext cx="2073143" cy="1200329"/>
          </a:xfrm>
          <a:prstGeom prst="rect">
            <a:avLst/>
          </a:prstGeom>
          <a:noFill/>
        </p:spPr>
        <p:txBody>
          <a:bodyPr wrap="square" rtlCol="0">
            <a:spAutoFit/>
          </a:bodyPr>
          <a:lstStyle/>
          <a:p>
            <a:r>
              <a:rPr lang="en-US" dirty="0" smtClean="0"/>
              <a:t>Photo of Tool (or excel file, </a:t>
            </a:r>
            <a:r>
              <a:rPr lang="en-US" dirty="0" err="1" smtClean="0"/>
              <a:t>pdf</a:t>
            </a:r>
            <a:r>
              <a:rPr lang="en-US" dirty="0" smtClean="0"/>
              <a:t>, etc.) attached to activity or observation</a:t>
            </a:r>
            <a:endParaRPr lang="en-US" dirty="0"/>
          </a:p>
        </p:txBody>
      </p:sp>
      <p:pic>
        <p:nvPicPr>
          <p:cNvPr id="54" name="Picture 53"/>
          <p:cNvPicPr>
            <a:picLocks noChangeAspect="1"/>
          </p:cNvPicPr>
          <p:nvPr/>
        </p:nvPicPr>
        <p:blipFill>
          <a:blip r:embed="rId7"/>
          <a:stretch>
            <a:fillRect/>
          </a:stretch>
        </p:blipFill>
        <p:spPr>
          <a:xfrm rot="1405884" flipH="1">
            <a:off x="2631883" y="3052859"/>
            <a:ext cx="177659" cy="708097"/>
          </a:xfrm>
          <a:prstGeom prst="rect">
            <a:avLst/>
          </a:prstGeom>
        </p:spPr>
      </p:pic>
      <p:pic>
        <p:nvPicPr>
          <p:cNvPr id="56" name="Picture 55"/>
          <p:cNvPicPr>
            <a:picLocks noChangeAspect="1"/>
          </p:cNvPicPr>
          <p:nvPr/>
        </p:nvPicPr>
        <p:blipFill>
          <a:blip r:embed="rId7"/>
          <a:stretch>
            <a:fillRect/>
          </a:stretch>
        </p:blipFill>
        <p:spPr>
          <a:xfrm rot="1405884" flipH="1">
            <a:off x="6176789" y="3074370"/>
            <a:ext cx="177659" cy="708097"/>
          </a:xfrm>
          <a:prstGeom prst="rect">
            <a:avLst/>
          </a:prstGeom>
        </p:spPr>
      </p:pic>
      <p:sp>
        <p:nvSpPr>
          <p:cNvPr id="62" name="Rounded Rectangle 61"/>
          <p:cNvSpPr/>
          <p:nvPr/>
        </p:nvSpPr>
        <p:spPr>
          <a:xfrm>
            <a:off x="-122516" y="0"/>
            <a:ext cx="9351183" cy="662638"/>
          </a:xfrm>
          <a:prstGeom prst="roundRect">
            <a:avLst/>
          </a:prstGeom>
          <a:solidFill>
            <a:srgbClr val="660066"/>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Upload Attachments</a:t>
            </a:r>
            <a:endParaRPr lang="en-US" sz="3600" dirty="0"/>
          </a:p>
        </p:txBody>
      </p:sp>
    </p:spTree>
    <p:extLst>
      <p:ext uri="{BB962C8B-B14F-4D97-AF65-F5344CB8AC3E}">
        <p14:creationId xmlns:p14="http://schemas.microsoft.com/office/powerpoint/2010/main" val="23246673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Strategic</a:t>
            </a:r>
            <a:r>
              <a:rPr lang="en-US" dirty="0" smtClean="0"/>
              <a:t> </a:t>
            </a:r>
            <a:r>
              <a:rPr lang="en-US" b="1" dirty="0" smtClean="0"/>
              <a:t>Plan</a:t>
            </a:r>
            <a:endParaRPr lang="en-US" b="1" dirty="0"/>
          </a:p>
        </p:txBody>
      </p:sp>
      <p:sp>
        <p:nvSpPr>
          <p:cNvPr id="3" name="TextBox 2"/>
          <p:cNvSpPr txBox="1"/>
          <p:nvPr/>
        </p:nvSpPr>
        <p:spPr>
          <a:xfrm>
            <a:off x="547077" y="1524515"/>
            <a:ext cx="8069385" cy="4180632"/>
          </a:xfrm>
          <a:prstGeom prst="rect">
            <a:avLst/>
          </a:prstGeom>
          <a:noFill/>
        </p:spPr>
        <p:txBody>
          <a:bodyPr wrap="square" rtlCol="0">
            <a:spAutoFit/>
          </a:bodyPr>
          <a:lstStyle/>
          <a:p>
            <a:pPr marL="285750" indent="-285750">
              <a:spcBef>
                <a:spcPts val="2500"/>
              </a:spcBef>
              <a:buFont typeface="Arial"/>
              <a:buChar char="•"/>
            </a:pPr>
            <a:r>
              <a:rPr lang="en-US" sz="3200" dirty="0" smtClean="0"/>
              <a:t>Move away from legacy systems</a:t>
            </a:r>
          </a:p>
          <a:p>
            <a:pPr marL="285750" indent="-285750">
              <a:spcBef>
                <a:spcPts val="2500"/>
              </a:spcBef>
              <a:buFont typeface="Arial"/>
              <a:buChar char="•"/>
            </a:pPr>
            <a:r>
              <a:rPr lang="en-US" sz="3200" dirty="0" smtClean="0"/>
              <a:t>Modern tracking, analysis and reporting applications</a:t>
            </a:r>
          </a:p>
          <a:p>
            <a:pPr marL="1028700" lvl="1" indent="-571500">
              <a:buFont typeface="Lucida Grande"/>
              <a:buChar char="-"/>
            </a:pPr>
            <a:r>
              <a:rPr lang="en-US" sz="3200" dirty="0" smtClean="0"/>
              <a:t>Focus on ease of maintenance, access and data integration</a:t>
            </a:r>
          </a:p>
          <a:p>
            <a:pPr marL="1028700" lvl="1" indent="-571500">
              <a:buFont typeface="Lucida Grande"/>
              <a:buChar char="-"/>
            </a:pPr>
            <a:r>
              <a:rPr lang="en-US" sz="3200" dirty="0" smtClean="0"/>
              <a:t>Enable </a:t>
            </a:r>
            <a:r>
              <a:rPr lang="en-US" sz="3200" b="1" i="1" dirty="0" smtClean="0"/>
              <a:t>High Quality Data</a:t>
            </a:r>
          </a:p>
          <a:p>
            <a:pPr marL="285750" indent="-285750">
              <a:spcBef>
                <a:spcPts val="2500"/>
              </a:spcBef>
              <a:buFont typeface="Arial"/>
              <a:buChar char="•"/>
            </a:pPr>
            <a:r>
              <a:rPr lang="en-US" sz="3200" dirty="0" smtClean="0"/>
              <a:t>Go </a:t>
            </a:r>
            <a:r>
              <a:rPr lang="en-US" sz="3200" dirty="0" smtClean="0"/>
              <a:t>mobile</a:t>
            </a:r>
            <a:endParaRPr lang="en-US" sz="3200" dirty="0" smtClean="0"/>
          </a:p>
        </p:txBody>
      </p:sp>
    </p:spTree>
    <p:extLst>
      <p:ext uri="{BB962C8B-B14F-4D97-AF65-F5344CB8AC3E}">
        <p14:creationId xmlns:p14="http://schemas.microsoft.com/office/powerpoint/2010/main" val="841822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54" y="659086"/>
            <a:ext cx="6947926" cy="1143000"/>
          </a:xfrm>
        </p:spPr>
        <p:txBody>
          <a:bodyPr>
            <a:normAutofit/>
          </a:bodyPr>
          <a:lstStyle/>
          <a:p>
            <a:r>
              <a:rPr lang="en-US" sz="3200" dirty="0" smtClean="0"/>
              <a:t>Enhance Volunteers’ Success Stories</a:t>
            </a:r>
            <a:endParaRPr lang="en-US" sz="3200" dirty="0"/>
          </a:p>
        </p:txBody>
      </p:sp>
      <p:sp>
        <p:nvSpPr>
          <p:cNvPr id="4" name="Rounded Rectangle 3"/>
          <p:cNvSpPr/>
          <p:nvPr/>
        </p:nvSpPr>
        <p:spPr>
          <a:xfrm>
            <a:off x="-122516" y="0"/>
            <a:ext cx="9351183" cy="662638"/>
          </a:xfrm>
          <a:prstGeom prst="roundRect">
            <a:avLst/>
          </a:prstGeom>
          <a:solidFill>
            <a:srgbClr val="660066"/>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Upload Attachments</a:t>
            </a:r>
            <a:endParaRPr lang="en-US" sz="3600" dirty="0"/>
          </a:p>
        </p:txBody>
      </p:sp>
      <p:pic>
        <p:nvPicPr>
          <p:cNvPr id="5" name="Picture 4"/>
          <p:cNvPicPr>
            <a:picLocks noChangeAspect="1"/>
          </p:cNvPicPr>
          <p:nvPr/>
        </p:nvPicPr>
        <p:blipFill>
          <a:blip r:embed="rId3"/>
          <a:stretch>
            <a:fillRect/>
          </a:stretch>
        </p:blipFill>
        <p:spPr>
          <a:xfrm>
            <a:off x="232270" y="1976308"/>
            <a:ext cx="828704" cy="1106361"/>
          </a:xfrm>
          <a:prstGeom prst="rect">
            <a:avLst/>
          </a:prstGeom>
        </p:spPr>
      </p:pic>
      <p:sp>
        <p:nvSpPr>
          <p:cNvPr id="6" name="TextBox 5"/>
          <p:cNvSpPr txBox="1"/>
          <p:nvPr/>
        </p:nvSpPr>
        <p:spPr>
          <a:xfrm>
            <a:off x="42858" y="3173149"/>
            <a:ext cx="1635540" cy="1200329"/>
          </a:xfrm>
          <a:prstGeom prst="rect">
            <a:avLst/>
          </a:prstGeom>
          <a:noFill/>
        </p:spPr>
        <p:txBody>
          <a:bodyPr wrap="square" rtlCol="0">
            <a:spAutoFit/>
          </a:bodyPr>
          <a:lstStyle/>
          <a:p>
            <a:r>
              <a:rPr lang="en-US" dirty="0" smtClean="0"/>
              <a:t>Success Story, Case Study, How to Guide, etc.</a:t>
            </a:r>
            <a:endParaRPr lang="en-US" dirty="0"/>
          </a:p>
        </p:txBody>
      </p:sp>
      <p:pic>
        <p:nvPicPr>
          <p:cNvPr id="7" name="Picture 6"/>
          <p:cNvPicPr>
            <a:picLocks noChangeAspect="1"/>
          </p:cNvPicPr>
          <p:nvPr/>
        </p:nvPicPr>
        <p:blipFill>
          <a:blip r:embed="rId4"/>
          <a:stretch>
            <a:fillRect/>
          </a:stretch>
        </p:blipFill>
        <p:spPr>
          <a:xfrm>
            <a:off x="3937137" y="1727939"/>
            <a:ext cx="1301487" cy="1354730"/>
          </a:xfrm>
          <a:prstGeom prst="rect">
            <a:avLst/>
          </a:prstGeom>
        </p:spPr>
      </p:pic>
      <p:cxnSp>
        <p:nvCxnSpPr>
          <p:cNvPr id="8" name="Straight Arrow Connector 7"/>
          <p:cNvCxnSpPr/>
          <p:nvPr/>
        </p:nvCxnSpPr>
        <p:spPr>
          <a:xfrm>
            <a:off x="1175488" y="2633503"/>
            <a:ext cx="2776927" cy="0"/>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pic>
        <p:nvPicPr>
          <p:cNvPr id="9" name="Picture 8"/>
          <p:cNvPicPr>
            <a:picLocks noChangeAspect="1"/>
          </p:cNvPicPr>
          <p:nvPr/>
        </p:nvPicPr>
        <p:blipFill>
          <a:blip r:embed="rId5"/>
          <a:stretch>
            <a:fillRect/>
          </a:stretch>
        </p:blipFill>
        <p:spPr>
          <a:xfrm>
            <a:off x="7114591" y="944858"/>
            <a:ext cx="1566162" cy="1566162"/>
          </a:xfrm>
          <a:prstGeom prst="rect">
            <a:avLst/>
          </a:prstGeom>
        </p:spPr>
      </p:pic>
      <p:sp>
        <p:nvSpPr>
          <p:cNvPr id="11" name="TextBox 10"/>
          <p:cNvSpPr txBox="1"/>
          <p:nvPr/>
        </p:nvSpPr>
        <p:spPr>
          <a:xfrm>
            <a:off x="3952415" y="2972167"/>
            <a:ext cx="1367373" cy="369332"/>
          </a:xfrm>
          <a:prstGeom prst="rect">
            <a:avLst/>
          </a:prstGeom>
          <a:noFill/>
        </p:spPr>
        <p:txBody>
          <a:bodyPr wrap="square" rtlCol="0">
            <a:spAutoFit/>
          </a:bodyPr>
          <a:lstStyle/>
          <a:p>
            <a:r>
              <a:rPr lang="en-US" dirty="0" smtClean="0"/>
              <a:t>Web App</a:t>
            </a:r>
            <a:endParaRPr lang="en-US" dirty="0"/>
          </a:p>
        </p:txBody>
      </p:sp>
      <p:sp>
        <p:nvSpPr>
          <p:cNvPr id="18" name="TextBox 17"/>
          <p:cNvSpPr txBox="1"/>
          <p:nvPr/>
        </p:nvSpPr>
        <p:spPr>
          <a:xfrm>
            <a:off x="1678398" y="2841953"/>
            <a:ext cx="2073143" cy="646331"/>
          </a:xfrm>
          <a:prstGeom prst="rect">
            <a:avLst/>
          </a:prstGeom>
          <a:noFill/>
        </p:spPr>
        <p:txBody>
          <a:bodyPr wrap="square" rtlCol="0">
            <a:spAutoFit/>
          </a:bodyPr>
          <a:lstStyle/>
          <a:p>
            <a:r>
              <a:rPr lang="en-US" dirty="0" smtClean="0"/>
              <a:t>Attached to activity or observation</a:t>
            </a:r>
            <a:endParaRPr lang="en-US" dirty="0"/>
          </a:p>
        </p:txBody>
      </p:sp>
      <p:pic>
        <p:nvPicPr>
          <p:cNvPr id="19" name="Picture 18"/>
          <p:cNvPicPr>
            <a:picLocks noChangeAspect="1"/>
          </p:cNvPicPr>
          <p:nvPr/>
        </p:nvPicPr>
        <p:blipFill>
          <a:blip r:embed="rId6"/>
          <a:stretch>
            <a:fillRect/>
          </a:stretch>
        </p:blipFill>
        <p:spPr>
          <a:xfrm rot="1405884" flipH="1">
            <a:off x="2571407" y="2257943"/>
            <a:ext cx="177659" cy="708097"/>
          </a:xfrm>
          <a:prstGeom prst="rect">
            <a:avLst/>
          </a:prstGeom>
        </p:spPr>
      </p:pic>
      <p:pic>
        <p:nvPicPr>
          <p:cNvPr id="22" name="Picture 21"/>
          <p:cNvPicPr>
            <a:picLocks noChangeAspect="1"/>
          </p:cNvPicPr>
          <p:nvPr/>
        </p:nvPicPr>
        <p:blipFill>
          <a:blip r:embed="rId7"/>
          <a:stretch>
            <a:fillRect/>
          </a:stretch>
        </p:blipFill>
        <p:spPr>
          <a:xfrm>
            <a:off x="7209972" y="2597325"/>
            <a:ext cx="1416352" cy="1416352"/>
          </a:xfrm>
          <a:prstGeom prst="rect">
            <a:avLst/>
          </a:prstGeom>
        </p:spPr>
      </p:pic>
      <p:sp>
        <p:nvSpPr>
          <p:cNvPr id="23" name="TextBox 22"/>
          <p:cNvSpPr txBox="1"/>
          <p:nvPr/>
        </p:nvSpPr>
        <p:spPr>
          <a:xfrm>
            <a:off x="7613952" y="2312279"/>
            <a:ext cx="719667" cy="369332"/>
          </a:xfrm>
          <a:prstGeom prst="rect">
            <a:avLst/>
          </a:prstGeom>
          <a:noFill/>
        </p:spPr>
        <p:txBody>
          <a:bodyPr wrap="square" rtlCol="0">
            <a:spAutoFit/>
          </a:bodyPr>
          <a:lstStyle/>
          <a:p>
            <a:r>
              <a:rPr lang="en-US" dirty="0" smtClean="0"/>
              <a:t>OR</a:t>
            </a:r>
            <a:endParaRPr lang="en-US" dirty="0"/>
          </a:p>
        </p:txBody>
      </p:sp>
      <p:cxnSp>
        <p:nvCxnSpPr>
          <p:cNvPr id="25" name="Elbow Connector 24"/>
          <p:cNvCxnSpPr>
            <a:endCxn id="9" idx="1"/>
          </p:cNvCxnSpPr>
          <p:nvPr/>
        </p:nvCxnSpPr>
        <p:spPr>
          <a:xfrm flipV="1">
            <a:off x="4977190" y="1727939"/>
            <a:ext cx="2137401" cy="905564"/>
          </a:xfrm>
          <a:prstGeom prst="bentConnector3">
            <a:avLst>
              <a:gd name="adj1" fmla="val 83953"/>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Elbow Connector 27"/>
          <p:cNvCxnSpPr>
            <a:endCxn id="22" idx="1"/>
          </p:cNvCxnSpPr>
          <p:nvPr/>
        </p:nvCxnSpPr>
        <p:spPr>
          <a:xfrm>
            <a:off x="4977190" y="2633503"/>
            <a:ext cx="2232782" cy="671998"/>
          </a:xfrm>
          <a:prstGeom prst="bentConnector3">
            <a:avLst>
              <a:gd name="adj1" fmla="val 80336"/>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6"/>
          <a:stretch>
            <a:fillRect/>
          </a:stretch>
        </p:blipFill>
        <p:spPr>
          <a:xfrm rot="1405884" flipH="1">
            <a:off x="6116313" y="2279454"/>
            <a:ext cx="177659" cy="708097"/>
          </a:xfrm>
          <a:prstGeom prst="rect">
            <a:avLst/>
          </a:prstGeom>
        </p:spPr>
      </p:pic>
      <p:pic>
        <p:nvPicPr>
          <p:cNvPr id="30" name="Picture 29"/>
          <p:cNvPicPr>
            <a:picLocks noChangeAspect="1"/>
          </p:cNvPicPr>
          <p:nvPr/>
        </p:nvPicPr>
        <p:blipFill>
          <a:blip r:embed="rId3"/>
          <a:stretch>
            <a:fillRect/>
          </a:stretch>
        </p:blipFill>
        <p:spPr>
          <a:xfrm>
            <a:off x="232270" y="4737937"/>
            <a:ext cx="828704" cy="1106361"/>
          </a:xfrm>
          <a:prstGeom prst="rect">
            <a:avLst/>
          </a:prstGeom>
        </p:spPr>
      </p:pic>
      <p:sp>
        <p:nvSpPr>
          <p:cNvPr id="31" name="TextBox 30"/>
          <p:cNvSpPr txBox="1"/>
          <p:nvPr/>
        </p:nvSpPr>
        <p:spPr>
          <a:xfrm>
            <a:off x="42858" y="5934778"/>
            <a:ext cx="1635540" cy="646331"/>
          </a:xfrm>
          <a:prstGeom prst="rect">
            <a:avLst/>
          </a:prstGeom>
          <a:noFill/>
        </p:spPr>
        <p:txBody>
          <a:bodyPr wrap="square" rtlCol="0">
            <a:spAutoFit/>
          </a:bodyPr>
          <a:lstStyle/>
          <a:p>
            <a:r>
              <a:rPr lang="en-US" dirty="0" smtClean="0"/>
              <a:t>Volunteer Blogs</a:t>
            </a:r>
            <a:endParaRPr lang="en-US" dirty="0"/>
          </a:p>
        </p:txBody>
      </p:sp>
      <p:pic>
        <p:nvPicPr>
          <p:cNvPr id="32" name="Picture 31"/>
          <p:cNvPicPr>
            <a:picLocks noChangeAspect="1"/>
          </p:cNvPicPr>
          <p:nvPr/>
        </p:nvPicPr>
        <p:blipFill>
          <a:blip r:embed="rId4"/>
          <a:stretch>
            <a:fillRect/>
          </a:stretch>
        </p:blipFill>
        <p:spPr>
          <a:xfrm>
            <a:off x="3937137" y="4489568"/>
            <a:ext cx="1301487" cy="1354730"/>
          </a:xfrm>
          <a:prstGeom prst="rect">
            <a:avLst/>
          </a:prstGeom>
        </p:spPr>
      </p:pic>
      <p:cxnSp>
        <p:nvCxnSpPr>
          <p:cNvPr id="33" name="Straight Arrow Connector 32"/>
          <p:cNvCxnSpPr/>
          <p:nvPr/>
        </p:nvCxnSpPr>
        <p:spPr>
          <a:xfrm>
            <a:off x="1175488" y="5395132"/>
            <a:ext cx="2776927" cy="0"/>
          </a:xfrm>
          <a:prstGeom prst="straightConnector1">
            <a:avLst/>
          </a:prstGeom>
          <a:ln w="28575">
            <a:solidFill>
              <a:schemeClr val="tx1"/>
            </a:solidFill>
            <a:tailEnd type="arrow"/>
          </a:ln>
          <a:effectLst/>
        </p:spPr>
        <p:style>
          <a:lnRef idx="3">
            <a:schemeClr val="accent1"/>
          </a:lnRef>
          <a:fillRef idx="0">
            <a:schemeClr val="accent1"/>
          </a:fillRef>
          <a:effectRef idx="2">
            <a:schemeClr val="accent1"/>
          </a:effectRef>
          <a:fontRef idx="minor">
            <a:schemeClr val="tx1"/>
          </a:fontRef>
        </p:style>
      </p:cxnSp>
      <p:pic>
        <p:nvPicPr>
          <p:cNvPr id="34" name="Picture 33"/>
          <p:cNvPicPr>
            <a:picLocks noChangeAspect="1"/>
          </p:cNvPicPr>
          <p:nvPr/>
        </p:nvPicPr>
        <p:blipFill>
          <a:blip r:embed="rId5"/>
          <a:stretch>
            <a:fillRect/>
          </a:stretch>
        </p:blipFill>
        <p:spPr>
          <a:xfrm>
            <a:off x="7114591" y="3706487"/>
            <a:ext cx="1566162" cy="1566162"/>
          </a:xfrm>
          <a:prstGeom prst="rect">
            <a:avLst/>
          </a:prstGeom>
        </p:spPr>
      </p:pic>
      <p:sp>
        <p:nvSpPr>
          <p:cNvPr id="35" name="TextBox 34"/>
          <p:cNvSpPr txBox="1"/>
          <p:nvPr/>
        </p:nvSpPr>
        <p:spPr>
          <a:xfrm>
            <a:off x="3952415" y="5733796"/>
            <a:ext cx="1367373" cy="369332"/>
          </a:xfrm>
          <a:prstGeom prst="rect">
            <a:avLst/>
          </a:prstGeom>
          <a:noFill/>
        </p:spPr>
        <p:txBody>
          <a:bodyPr wrap="square" rtlCol="0">
            <a:spAutoFit/>
          </a:bodyPr>
          <a:lstStyle/>
          <a:p>
            <a:r>
              <a:rPr lang="en-US" dirty="0" smtClean="0"/>
              <a:t>Web App</a:t>
            </a:r>
            <a:endParaRPr lang="en-US" dirty="0"/>
          </a:p>
        </p:txBody>
      </p:sp>
      <p:sp>
        <p:nvSpPr>
          <p:cNvPr id="36" name="TextBox 35"/>
          <p:cNvSpPr txBox="1"/>
          <p:nvPr/>
        </p:nvSpPr>
        <p:spPr>
          <a:xfrm>
            <a:off x="1678398" y="5603582"/>
            <a:ext cx="2073143" cy="369332"/>
          </a:xfrm>
          <a:prstGeom prst="rect">
            <a:avLst/>
          </a:prstGeom>
          <a:noFill/>
        </p:spPr>
        <p:txBody>
          <a:bodyPr wrap="square" rtlCol="0">
            <a:spAutoFit/>
          </a:bodyPr>
          <a:lstStyle/>
          <a:p>
            <a:r>
              <a:rPr lang="en-US" dirty="0" smtClean="0"/>
              <a:t>Attached URL</a:t>
            </a:r>
            <a:endParaRPr lang="en-US" dirty="0"/>
          </a:p>
        </p:txBody>
      </p:sp>
      <p:pic>
        <p:nvPicPr>
          <p:cNvPr id="37" name="Picture 36"/>
          <p:cNvPicPr>
            <a:picLocks noChangeAspect="1"/>
          </p:cNvPicPr>
          <p:nvPr/>
        </p:nvPicPr>
        <p:blipFill>
          <a:blip r:embed="rId6"/>
          <a:stretch>
            <a:fillRect/>
          </a:stretch>
        </p:blipFill>
        <p:spPr>
          <a:xfrm rot="1405884" flipH="1">
            <a:off x="2571407" y="5019572"/>
            <a:ext cx="177659" cy="708097"/>
          </a:xfrm>
          <a:prstGeom prst="rect">
            <a:avLst/>
          </a:prstGeom>
        </p:spPr>
      </p:pic>
      <p:pic>
        <p:nvPicPr>
          <p:cNvPr id="38" name="Picture 37"/>
          <p:cNvPicPr>
            <a:picLocks noChangeAspect="1"/>
          </p:cNvPicPr>
          <p:nvPr/>
        </p:nvPicPr>
        <p:blipFill>
          <a:blip r:embed="rId8"/>
          <a:stretch>
            <a:fillRect/>
          </a:stretch>
        </p:blipFill>
        <p:spPr>
          <a:xfrm>
            <a:off x="7209972" y="5358954"/>
            <a:ext cx="1416352" cy="1416352"/>
          </a:xfrm>
          <a:prstGeom prst="rect">
            <a:avLst/>
          </a:prstGeom>
        </p:spPr>
      </p:pic>
      <p:sp>
        <p:nvSpPr>
          <p:cNvPr id="39" name="TextBox 38"/>
          <p:cNvSpPr txBox="1"/>
          <p:nvPr/>
        </p:nvSpPr>
        <p:spPr>
          <a:xfrm>
            <a:off x="7613952" y="5073908"/>
            <a:ext cx="719667" cy="369332"/>
          </a:xfrm>
          <a:prstGeom prst="rect">
            <a:avLst/>
          </a:prstGeom>
          <a:noFill/>
        </p:spPr>
        <p:txBody>
          <a:bodyPr wrap="square" rtlCol="0">
            <a:spAutoFit/>
          </a:bodyPr>
          <a:lstStyle/>
          <a:p>
            <a:r>
              <a:rPr lang="en-US" dirty="0" smtClean="0"/>
              <a:t>OR</a:t>
            </a:r>
            <a:endParaRPr lang="en-US" dirty="0"/>
          </a:p>
        </p:txBody>
      </p:sp>
      <p:cxnSp>
        <p:nvCxnSpPr>
          <p:cNvPr id="40" name="Elbow Connector 39"/>
          <p:cNvCxnSpPr>
            <a:endCxn id="34" idx="1"/>
          </p:cNvCxnSpPr>
          <p:nvPr/>
        </p:nvCxnSpPr>
        <p:spPr>
          <a:xfrm flipV="1">
            <a:off x="4977190" y="4489568"/>
            <a:ext cx="2137401" cy="905564"/>
          </a:xfrm>
          <a:prstGeom prst="bentConnector3">
            <a:avLst>
              <a:gd name="adj1" fmla="val 83953"/>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endCxn id="38" idx="1"/>
          </p:cNvCxnSpPr>
          <p:nvPr/>
        </p:nvCxnSpPr>
        <p:spPr>
          <a:xfrm>
            <a:off x="4977190" y="5395132"/>
            <a:ext cx="2232782" cy="671998"/>
          </a:xfrm>
          <a:prstGeom prst="bentConnector3">
            <a:avLst>
              <a:gd name="adj1" fmla="val 80336"/>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a:blip r:embed="rId6"/>
          <a:stretch>
            <a:fillRect/>
          </a:stretch>
        </p:blipFill>
        <p:spPr>
          <a:xfrm rot="1405884" flipH="1">
            <a:off x="6116313" y="5041083"/>
            <a:ext cx="177659" cy="708097"/>
          </a:xfrm>
          <a:prstGeom prst="rect">
            <a:avLst/>
          </a:prstGeom>
        </p:spPr>
      </p:pic>
      <p:sp>
        <p:nvSpPr>
          <p:cNvPr id="43" name="Rectangle 42"/>
          <p:cNvSpPr/>
          <p:nvPr/>
        </p:nvSpPr>
        <p:spPr>
          <a:xfrm>
            <a:off x="5438217" y="5657671"/>
            <a:ext cx="1470755" cy="1200329"/>
          </a:xfrm>
          <a:prstGeom prst="rect">
            <a:avLst/>
          </a:prstGeom>
        </p:spPr>
        <p:txBody>
          <a:bodyPr wrap="square">
            <a:spAutoFit/>
          </a:bodyPr>
          <a:lstStyle/>
          <a:p>
            <a:r>
              <a:rPr lang="en-US" dirty="0" smtClean="0"/>
              <a:t>Database stores a web archive of blog post</a:t>
            </a:r>
            <a:endParaRPr lang="en-US" dirty="0"/>
          </a:p>
        </p:txBody>
      </p:sp>
    </p:spTree>
    <p:extLst>
      <p:ext uri="{BB962C8B-B14F-4D97-AF65-F5344CB8AC3E}">
        <p14:creationId xmlns:p14="http://schemas.microsoft.com/office/powerpoint/2010/main" val="620480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83722"/>
            <a:ext cx="8229600" cy="5405891"/>
          </a:xfrm>
        </p:spPr>
        <p:txBody>
          <a:bodyPr>
            <a:normAutofit lnSpcReduction="10000"/>
          </a:bodyPr>
          <a:lstStyle/>
          <a:p>
            <a:pPr>
              <a:spcBef>
                <a:spcPts val="2568"/>
              </a:spcBef>
              <a:buNone/>
            </a:pPr>
            <a:r>
              <a:rPr lang="en-US" b="1" dirty="0" smtClean="0"/>
              <a:t>Questions We Currently Can’t Answer:</a:t>
            </a:r>
          </a:p>
          <a:p>
            <a:pPr>
              <a:spcBef>
                <a:spcPts val="2568"/>
              </a:spcBef>
              <a:buNone/>
            </a:pPr>
            <a:r>
              <a:rPr lang="en-US" dirty="0" smtClean="0"/>
              <a:t>“What are the characteristics of a site where Volunteers are most successful?” (VIDA)</a:t>
            </a:r>
          </a:p>
          <a:p>
            <a:pPr>
              <a:spcBef>
                <a:spcPts val="2568"/>
              </a:spcBef>
              <a:buNone/>
            </a:pPr>
            <a:r>
              <a:rPr lang="en-US" dirty="0" smtClean="0"/>
              <a:t>“Do Volunteers who receive X training do better work than Volunteers who receive Y training?”(TSRs… </a:t>
            </a:r>
            <a:r>
              <a:rPr lang="en-US" dirty="0" err="1" smtClean="0"/>
              <a:t>ish</a:t>
            </a:r>
            <a:r>
              <a:rPr lang="en-US" dirty="0" smtClean="0"/>
              <a:t>)</a:t>
            </a:r>
          </a:p>
          <a:p>
            <a:pPr>
              <a:spcBef>
                <a:spcPts val="2568"/>
              </a:spcBef>
              <a:buNone/>
            </a:pPr>
            <a:r>
              <a:rPr lang="en-US" dirty="0" smtClean="0"/>
              <a:t>“What programs or activities should I assign people with X skill set to in order to insure the best outcomes in the field?” (DOVE)</a:t>
            </a:r>
          </a:p>
        </p:txBody>
      </p:sp>
      <p:sp>
        <p:nvSpPr>
          <p:cNvPr id="4" name="Rounded Rectangle 3"/>
          <p:cNvSpPr/>
          <p:nvPr/>
        </p:nvSpPr>
        <p:spPr>
          <a:xfrm>
            <a:off x="-83474" y="0"/>
            <a:ext cx="9342379" cy="662638"/>
          </a:xfrm>
          <a:prstGeom prst="roundRect">
            <a:avLst/>
          </a:prstGeom>
          <a:solidFill>
            <a:schemeClr val="tx1"/>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a:solidFill>
                  <a:schemeClr val="bg1"/>
                </a:solidFill>
              </a:rPr>
              <a:t> Centralize Database: Integrate </a:t>
            </a:r>
            <a:r>
              <a:rPr lang="en-US" sz="3600" dirty="0" smtClean="0">
                <a:solidFill>
                  <a:schemeClr val="bg1"/>
                </a:solidFill>
              </a:rPr>
              <a:t>with Other DBs</a:t>
            </a:r>
            <a:endParaRPr lang="en-US" sz="3600" dirty="0">
              <a:solidFill>
                <a:schemeClr val="bg1"/>
              </a:solidFill>
            </a:endParaRPr>
          </a:p>
        </p:txBody>
      </p:sp>
    </p:spTree>
    <p:extLst>
      <p:ext uri="{BB962C8B-B14F-4D97-AF65-F5344CB8AC3E}">
        <p14:creationId xmlns:p14="http://schemas.microsoft.com/office/powerpoint/2010/main" val="17546177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439150" cy="5532438"/>
          </a:xfrm>
        </p:spPr>
        <p:txBody>
          <a:bodyPr>
            <a:normAutofit/>
          </a:bodyPr>
          <a:lstStyle/>
          <a:p>
            <a:pPr>
              <a:spcBef>
                <a:spcPts val="2500"/>
              </a:spcBef>
              <a:buNone/>
            </a:pPr>
            <a:r>
              <a:rPr lang="en-US" b="1" dirty="0" smtClean="0"/>
              <a:t>Integrate Training Data into the VRT:</a:t>
            </a:r>
          </a:p>
          <a:p>
            <a:pPr>
              <a:spcBef>
                <a:spcPts val="2500"/>
              </a:spcBef>
            </a:pPr>
            <a:r>
              <a:rPr lang="en-US" dirty="0" smtClean="0"/>
              <a:t>Create a Training Module in the VRT for Training Managers</a:t>
            </a:r>
          </a:p>
          <a:p>
            <a:pPr>
              <a:spcBef>
                <a:spcPts val="2500"/>
              </a:spcBef>
            </a:pPr>
            <a:r>
              <a:rPr lang="en-US" dirty="0" smtClean="0"/>
              <a:t>Create a Training Module in VRF for Volunteers to corroborate Training Manager data</a:t>
            </a:r>
          </a:p>
          <a:p>
            <a:pPr>
              <a:spcBef>
                <a:spcPts val="2500"/>
              </a:spcBef>
            </a:pPr>
            <a:r>
              <a:rPr lang="en-US" dirty="0" smtClean="0">
                <a:solidFill>
                  <a:srgbClr val="000000"/>
                </a:solidFill>
              </a:rPr>
              <a:t>Ability to track online learning, third party trainings, etc. (i.e. TEFL certification)</a:t>
            </a:r>
          </a:p>
          <a:p>
            <a:pPr>
              <a:spcBef>
                <a:spcPts val="2500"/>
              </a:spcBef>
            </a:pPr>
            <a:r>
              <a:rPr lang="en-US" dirty="0" smtClean="0">
                <a:solidFill>
                  <a:srgbClr val="000000"/>
                </a:solidFill>
              </a:rPr>
              <a:t>Allow for full integration of TSR into VRT</a:t>
            </a:r>
            <a:endParaRPr lang="en-US" dirty="0">
              <a:solidFill>
                <a:srgbClr val="000000"/>
              </a:solidFill>
            </a:endParaRPr>
          </a:p>
        </p:txBody>
      </p:sp>
      <p:sp>
        <p:nvSpPr>
          <p:cNvPr id="5" name="Rounded Rectangle 4"/>
          <p:cNvSpPr/>
          <p:nvPr/>
        </p:nvSpPr>
        <p:spPr>
          <a:xfrm>
            <a:off x="-83474" y="0"/>
            <a:ext cx="9342379" cy="662638"/>
          </a:xfrm>
          <a:prstGeom prst="roundRect">
            <a:avLst/>
          </a:prstGeom>
          <a:solidFill>
            <a:schemeClr val="tx1"/>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a:solidFill>
                  <a:schemeClr val="bg1"/>
                </a:solidFill>
              </a:rPr>
              <a:t> Centralize Database: Integrate </a:t>
            </a:r>
            <a:r>
              <a:rPr lang="en-US" sz="3600" dirty="0" smtClean="0">
                <a:solidFill>
                  <a:schemeClr val="bg1"/>
                </a:solidFill>
              </a:rPr>
              <a:t>with Other DBs</a:t>
            </a:r>
            <a:endParaRPr lang="en-US" sz="3600" dirty="0">
              <a:solidFill>
                <a:schemeClr val="bg1"/>
              </a:solidFill>
            </a:endParaRPr>
          </a:p>
        </p:txBody>
      </p:sp>
    </p:spTree>
    <p:extLst>
      <p:ext uri="{BB962C8B-B14F-4D97-AF65-F5344CB8AC3E}">
        <p14:creationId xmlns:p14="http://schemas.microsoft.com/office/powerpoint/2010/main" val="27707401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6350"/>
            <a:ext cx="8401050" cy="4525963"/>
          </a:xfrm>
        </p:spPr>
        <p:txBody>
          <a:bodyPr/>
          <a:lstStyle/>
          <a:p>
            <a:pPr>
              <a:spcBef>
                <a:spcPts val="2500"/>
              </a:spcBef>
              <a:buNone/>
            </a:pPr>
            <a:r>
              <a:rPr lang="en-US" b="1" dirty="0" smtClean="0"/>
              <a:t>Allow for Additional Integration:</a:t>
            </a:r>
          </a:p>
          <a:p>
            <a:pPr>
              <a:spcBef>
                <a:spcPts val="2500"/>
              </a:spcBef>
            </a:pPr>
            <a:r>
              <a:rPr lang="en-US" b="1" dirty="0" smtClean="0"/>
              <a:t>Link to VIDA:  </a:t>
            </a:r>
            <a:r>
              <a:rPr lang="en-US" dirty="0" smtClean="0"/>
              <a:t>Ability to run reports that correlate outcomes to site characteristics</a:t>
            </a:r>
            <a:endParaRPr lang="en-US" dirty="0"/>
          </a:p>
          <a:p>
            <a:pPr>
              <a:spcBef>
                <a:spcPts val="2500"/>
              </a:spcBef>
            </a:pPr>
            <a:r>
              <a:rPr lang="en-US" b="1" dirty="0" smtClean="0"/>
              <a:t>Link to DOVE: </a:t>
            </a:r>
            <a:r>
              <a:rPr lang="en-US" dirty="0" smtClean="0"/>
              <a:t>Ability to run reports that correlate outcomes to Volunteer characteristics</a:t>
            </a:r>
          </a:p>
          <a:p>
            <a:pPr>
              <a:spcBef>
                <a:spcPts val="2500"/>
              </a:spcBef>
            </a:pPr>
            <a:r>
              <a:rPr lang="en-US" b="1" dirty="0">
                <a:solidFill>
                  <a:srgbClr val="000000"/>
                </a:solidFill>
              </a:rPr>
              <a:t>Build hooks </a:t>
            </a:r>
            <a:r>
              <a:rPr lang="en-US" dirty="0" smtClean="0">
                <a:solidFill>
                  <a:srgbClr val="000000"/>
                </a:solidFill>
              </a:rPr>
              <a:t>to allow </a:t>
            </a:r>
            <a:r>
              <a:rPr lang="en-US" dirty="0">
                <a:solidFill>
                  <a:srgbClr val="000000"/>
                </a:solidFill>
              </a:rPr>
              <a:t>for flexible correlation of VRT data to other data sources</a:t>
            </a:r>
          </a:p>
          <a:p>
            <a:pPr>
              <a:spcBef>
                <a:spcPts val="2500"/>
              </a:spcBef>
            </a:pPr>
            <a:endParaRPr lang="en-US" dirty="0" smtClean="0"/>
          </a:p>
          <a:p>
            <a:pPr marL="0" indent="0">
              <a:spcBef>
                <a:spcPts val="2500"/>
              </a:spcBef>
              <a:buNone/>
            </a:pPr>
            <a:endParaRPr lang="en-US" dirty="0"/>
          </a:p>
        </p:txBody>
      </p:sp>
      <p:sp>
        <p:nvSpPr>
          <p:cNvPr id="5" name="Rounded Rectangle 4"/>
          <p:cNvSpPr/>
          <p:nvPr/>
        </p:nvSpPr>
        <p:spPr>
          <a:xfrm>
            <a:off x="-83474" y="0"/>
            <a:ext cx="9342379" cy="662638"/>
          </a:xfrm>
          <a:prstGeom prst="roundRect">
            <a:avLst/>
          </a:prstGeom>
          <a:solidFill>
            <a:schemeClr val="tx1"/>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a:solidFill>
                  <a:schemeClr val="bg1"/>
                </a:solidFill>
              </a:rPr>
              <a:t> Centralize Database: </a:t>
            </a:r>
            <a:r>
              <a:rPr lang="en-US" sz="3600" dirty="0" smtClean="0">
                <a:solidFill>
                  <a:schemeClr val="bg1"/>
                </a:solidFill>
              </a:rPr>
              <a:t>Integrate with Other DBs</a:t>
            </a:r>
            <a:endParaRPr lang="en-US" sz="3600" dirty="0">
              <a:solidFill>
                <a:schemeClr val="bg1"/>
              </a:solidFill>
            </a:endParaRPr>
          </a:p>
        </p:txBody>
      </p:sp>
    </p:spTree>
    <p:extLst>
      <p:ext uri="{BB962C8B-B14F-4D97-AF65-F5344CB8AC3E}">
        <p14:creationId xmlns:p14="http://schemas.microsoft.com/office/powerpoint/2010/main" val="40864751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14450"/>
            <a:ext cx="8229600" cy="4525963"/>
          </a:xfrm>
        </p:spPr>
        <p:txBody>
          <a:bodyPr>
            <a:normAutofit fontScale="92500" lnSpcReduction="20000"/>
          </a:bodyPr>
          <a:lstStyle/>
          <a:p>
            <a:pPr>
              <a:spcBef>
                <a:spcPts val="2500"/>
              </a:spcBef>
            </a:pPr>
            <a:r>
              <a:rPr lang="en-US" dirty="0" smtClean="0"/>
              <a:t>Allow users to create individualized work plans (Staff, Volunteers, and PC/W)</a:t>
            </a:r>
          </a:p>
          <a:p>
            <a:pPr>
              <a:spcBef>
                <a:spcPts val="2500"/>
              </a:spcBef>
            </a:pPr>
            <a:r>
              <a:rPr lang="en-US" dirty="0" smtClean="0"/>
              <a:t>Useful for all Volunteers, particularly for PC Response, 3</a:t>
            </a:r>
            <a:r>
              <a:rPr lang="en-US" baseline="30000" dirty="0" smtClean="0"/>
              <a:t>rd</a:t>
            </a:r>
            <a:r>
              <a:rPr lang="en-US" dirty="0" smtClean="0"/>
              <a:t> year positions, PCVLs, etc.</a:t>
            </a:r>
          </a:p>
          <a:p>
            <a:pPr>
              <a:spcBef>
                <a:spcPts val="2500"/>
              </a:spcBef>
            </a:pPr>
            <a:r>
              <a:rPr lang="en-US" dirty="0" smtClean="0"/>
              <a:t>Tracks unique metrics not applicable to a formal project framework</a:t>
            </a:r>
          </a:p>
          <a:p>
            <a:pPr>
              <a:spcBef>
                <a:spcPts val="2500"/>
              </a:spcBef>
            </a:pPr>
            <a:r>
              <a:rPr lang="en-US" dirty="0" smtClean="0"/>
              <a:t>Ability to share common management metrics (i.e. # of site visits by PCVL, # of PCV trainings run by 3</a:t>
            </a:r>
            <a:r>
              <a:rPr lang="en-US" baseline="30000" dirty="0" smtClean="0"/>
              <a:t>rd</a:t>
            </a:r>
            <a:r>
              <a:rPr lang="en-US" dirty="0" smtClean="0"/>
              <a:t> Year Volunteer) </a:t>
            </a:r>
            <a:endParaRPr lang="en-US" dirty="0"/>
          </a:p>
        </p:txBody>
      </p:sp>
      <p:sp>
        <p:nvSpPr>
          <p:cNvPr id="5" name="Rounded Rectangle 4"/>
          <p:cNvSpPr/>
          <p:nvPr/>
        </p:nvSpPr>
        <p:spPr>
          <a:xfrm>
            <a:off x="-83474" y="0"/>
            <a:ext cx="9342379" cy="662638"/>
          </a:xfrm>
          <a:prstGeom prst="roundRect">
            <a:avLst/>
          </a:prstGeom>
          <a:solidFill>
            <a:schemeClr val="tx1"/>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solidFill>
                  <a:schemeClr val="bg1"/>
                </a:solidFill>
              </a:rPr>
              <a:t>   Centralize Database:  Work Plan Module</a:t>
            </a:r>
            <a:endParaRPr lang="en-US" sz="3600" dirty="0">
              <a:solidFill>
                <a:schemeClr val="bg1"/>
              </a:solidFill>
            </a:endParaRPr>
          </a:p>
        </p:txBody>
      </p:sp>
    </p:spTree>
    <p:extLst>
      <p:ext uri="{BB962C8B-B14F-4D97-AF65-F5344CB8AC3E}">
        <p14:creationId xmlns:p14="http://schemas.microsoft.com/office/powerpoint/2010/main" val="7001612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105"/>
            <a:ext cx="8229600" cy="1072847"/>
          </a:xfrm>
        </p:spPr>
        <p:txBody>
          <a:bodyPr/>
          <a:lstStyle/>
          <a:p>
            <a:pPr algn="l"/>
            <a:r>
              <a:rPr lang="en-US" b="1" dirty="0" smtClean="0"/>
              <a:t>Proposed Changes</a:t>
            </a:r>
            <a:endParaRPr lang="en-US" b="1" dirty="0"/>
          </a:p>
        </p:txBody>
      </p:sp>
      <p:sp>
        <p:nvSpPr>
          <p:cNvPr id="5" name="Rounded Rectangle 4"/>
          <p:cNvSpPr/>
          <p:nvPr/>
        </p:nvSpPr>
        <p:spPr>
          <a:xfrm>
            <a:off x="5130474" y="1136952"/>
            <a:ext cx="3727776" cy="662638"/>
          </a:xfrm>
          <a:prstGeom prst="roundRect">
            <a:avLst/>
          </a:prstGeom>
          <a:solidFill>
            <a:srgbClr val="008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t> Create Web App</a:t>
            </a:r>
            <a:endParaRPr lang="en-US" sz="2400" b="1" dirty="0"/>
          </a:p>
        </p:txBody>
      </p:sp>
      <p:sp>
        <p:nvSpPr>
          <p:cNvPr id="6" name="Rounded Rectangle 5"/>
          <p:cNvSpPr/>
          <p:nvPr/>
        </p:nvSpPr>
        <p:spPr>
          <a:xfrm>
            <a:off x="5130474" y="4431751"/>
            <a:ext cx="3727776" cy="662638"/>
          </a:xfrm>
          <a:prstGeom prst="roundRect">
            <a:avLst/>
          </a:prstGeom>
          <a:solidFill>
            <a:srgbClr val="0000FF"/>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t>Log Results (vs. Reporting)</a:t>
            </a:r>
            <a:endParaRPr lang="en-US" sz="2400" b="1" dirty="0"/>
          </a:p>
        </p:txBody>
      </p:sp>
      <p:sp>
        <p:nvSpPr>
          <p:cNvPr id="7" name="Rounded Rectangle 6"/>
          <p:cNvSpPr/>
          <p:nvPr/>
        </p:nvSpPr>
        <p:spPr>
          <a:xfrm>
            <a:off x="5130474" y="5670274"/>
            <a:ext cx="3727776" cy="662638"/>
          </a:xfrm>
          <a:prstGeom prst="roundRect">
            <a:avLst/>
          </a:prstGeom>
          <a:solidFill>
            <a:srgbClr val="660066"/>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t>Upload Attachments</a:t>
            </a:r>
            <a:endParaRPr lang="en-US" sz="2400" b="1" dirty="0"/>
          </a:p>
        </p:txBody>
      </p:sp>
      <p:sp>
        <p:nvSpPr>
          <p:cNvPr id="8" name="Rounded Rectangle 7"/>
          <p:cNvSpPr/>
          <p:nvPr/>
        </p:nvSpPr>
        <p:spPr>
          <a:xfrm>
            <a:off x="323850" y="3845586"/>
            <a:ext cx="3689676" cy="662638"/>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solidFill>
                  <a:schemeClr val="bg1"/>
                </a:solidFill>
              </a:rPr>
              <a:t>Redesign Data Structure</a:t>
            </a:r>
            <a:endParaRPr lang="en-US" sz="2400" b="1" dirty="0">
              <a:solidFill>
                <a:schemeClr val="bg1"/>
              </a:solidFill>
            </a:endParaRPr>
          </a:p>
        </p:txBody>
      </p:sp>
      <p:sp>
        <p:nvSpPr>
          <p:cNvPr id="10" name="Rounded Rectangle 9"/>
          <p:cNvSpPr/>
          <p:nvPr/>
        </p:nvSpPr>
        <p:spPr>
          <a:xfrm>
            <a:off x="5130474" y="3155128"/>
            <a:ext cx="3727776" cy="662638"/>
          </a:xfrm>
          <a:prstGeom prst="roundRect">
            <a:avLst/>
          </a:prstGeom>
          <a:solidFill>
            <a:srgbClr val="FFC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solidFill>
                  <a:schemeClr val="bg1"/>
                </a:solidFill>
              </a:rPr>
              <a:t>Track Changes</a:t>
            </a:r>
            <a:endParaRPr lang="en-US" sz="2400" b="1" dirty="0">
              <a:solidFill>
                <a:schemeClr val="bg1"/>
              </a:solidFill>
            </a:endParaRPr>
          </a:p>
        </p:txBody>
      </p:sp>
      <p:sp>
        <p:nvSpPr>
          <p:cNvPr id="3" name="Rectangle 2"/>
          <p:cNvSpPr/>
          <p:nvPr/>
        </p:nvSpPr>
        <p:spPr>
          <a:xfrm>
            <a:off x="666586" y="4546324"/>
            <a:ext cx="3346939" cy="923330"/>
          </a:xfrm>
          <a:prstGeom prst="rect">
            <a:avLst/>
          </a:prstGeom>
        </p:spPr>
        <p:txBody>
          <a:bodyPr wrap="square">
            <a:spAutoFit/>
          </a:bodyPr>
          <a:lstStyle/>
          <a:p>
            <a:r>
              <a:rPr lang="en-US" dirty="0" smtClean="0"/>
              <a:t>Outcome-based reporting</a:t>
            </a:r>
          </a:p>
          <a:p>
            <a:r>
              <a:rPr lang="en-US" dirty="0" smtClean="0"/>
              <a:t>Case </a:t>
            </a:r>
            <a:r>
              <a:rPr lang="en-US" dirty="0"/>
              <a:t>Reporting</a:t>
            </a:r>
          </a:p>
          <a:p>
            <a:r>
              <a:rPr lang="en-US" dirty="0"/>
              <a:t>Site </a:t>
            </a:r>
            <a:r>
              <a:rPr lang="en-US" dirty="0" smtClean="0"/>
              <a:t>–Focused (vs</a:t>
            </a:r>
            <a:r>
              <a:rPr lang="en-US" dirty="0"/>
              <a:t>. PCV </a:t>
            </a:r>
            <a:r>
              <a:rPr lang="en-US" dirty="0" smtClean="0"/>
              <a:t>Focused)</a:t>
            </a:r>
            <a:endParaRPr lang="en-US" dirty="0"/>
          </a:p>
        </p:txBody>
      </p:sp>
      <p:sp>
        <p:nvSpPr>
          <p:cNvPr id="9" name="Rectangle 8"/>
          <p:cNvSpPr/>
          <p:nvPr/>
        </p:nvSpPr>
        <p:spPr>
          <a:xfrm>
            <a:off x="5429087" y="3825695"/>
            <a:ext cx="2181795" cy="369332"/>
          </a:xfrm>
          <a:prstGeom prst="rect">
            <a:avLst/>
          </a:prstGeom>
        </p:spPr>
        <p:txBody>
          <a:bodyPr wrap="square">
            <a:spAutoFit/>
          </a:bodyPr>
          <a:lstStyle/>
          <a:p>
            <a:r>
              <a:rPr lang="en-US" dirty="0"/>
              <a:t>Data Cleaning </a:t>
            </a:r>
            <a:r>
              <a:rPr lang="en-US" dirty="0" smtClean="0"/>
              <a:t>Toolkit</a:t>
            </a:r>
            <a:endParaRPr lang="en-US" dirty="0"/>
          </a:p>
        </p:txBody>
      </p:sp>
      <p:sp>
        <p:nvSpPr>
          <p:cNvPr id="12" name="Rectangle 11"/>
          <p:cNvSpPr/>
          <p:nvPr/>
        </p:nvSpPr>
        <p:spPr>
          <a:xfrm>
            <a:off x="5429087" y="1799590"/>
            <a:ext cx="3137389" cy="646331"/>
          </a:xfrm>
          <a:prstGeom prst="rect">
            <a:avLst/>
          </a:prstGeom>
        </p:spPr>
        <p:txBody>
          <a:bodyPr wrap="square">
            <a:spAutoFit/>
          </a:bodyPr>
          <a:lstStyle/>
          <a:p>
            <a:r>
              <a:rPr lang="en-US" dirty="0" smtClean="0"/>
              <a:t>Unify Data Access</a:t>
            </a:r>
          </a:p>
          <a:p>
            <a:r>
              <a:rPr lang="en-US" dirty="0" smtClean="0"/>
              <a:t>Integrate SR</a:t>
            </a:r>
          </a:p>
        </p:txBody>
      </p:sp>
      <p:sp>
        <p:nvSpPr>
          <p:cNvPr id="11" name="Rounded Rectangle 10"/>
          <p:cNvSpPr/>
          <p:nvPr/>
        </p:nvSpPr>
        <p:spPr>
          <a:xfrm>
            <a:off x="285750" y="2318052"/>
            <a:ext cx="3727776" cy="662638"/>
          </a:xfrm>
          <a:prstGeom prst="roundRect">
            <a:avLst/>
          </a:prstGeom>
          <a:solidFill>
            <a:schemeClr val="tx1"/>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t> Centralize Database</a:t>
            </a:r>
            <a:endParaRPr lang="en-US" sz="2400" b="1" dirty="0"/>
          </a:p>
        </p:txBody>
      </p:sp>
      <p:sp>
        <p:nvSpPr>
          <p:cNvPr id="14" name="Right Brace 13"/>
          <p:cNvSpPr/>
          <p:nvPr/>
        </p:nvSpPr>
        <p:spPr>
          <a:xfrm flipH="1">
            <a:off x="4564684" y="1009650"/>
            <a:ext cx="635965" cy="5475662"/>
          </a:xfrm>
          <a:prstGeom prst="rightBrace">
            <a:avLst>
              <a:gd name="adj1" fmla="val 0"/>
              <a:gd name="adj2" fmla="val 50696"/>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a:off x="3948292" y="1790700"/>
            <a:ext cx="533400" cy="4103789"/>
          </a:xfrm>
          <a:prstGeom prst="rightBrace">
            <a:avLst>
              <a:gd name="adj1" fmla="val 0"/>
              <a:gd name="adj2" fmla="val 48615"/>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rot="2700000">
            <a:off x="4447644" y="3675972"/>
            <a:ext cx="229574" cy="2295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28649" y="2982094"/>
            <a:ext cx="3319643" cy="646331"/>
          </a:xfrm>
          <a:prstGeom prst="rect">
            <a:avLst/>
          </a:prstGeom>
        </p:spPr>
        <p:txBody>
          <a:bodyPr wrap="square">
            <a:spAutoFit/>
          </a:bodyPr>
          <a:lstStyle/>
          <a:p>
            <a:r>
              <a:rPr lang="en-US" dirty="0"/>
              <a:t>Link to Other Databases</a:t>
            </a:r>
          </a:p>
          <a:p>
            <a:r>
              <a:rPr lang="en-US" dirty="0"/>
              <a:t>Work Planning</a:t>
            </a:r>
          </a:p>
        </p:txBody>
      </p:sp>
    </p:spTree>
    <p:extLst>
      <p:ext uri="{BB962C8B-B14F-4D97-AF65-F5344CB8AC3E}">
        <p14:creationId xmlns:p14="http://schemas.microsoft.com/office/powerpoint/2010/main" val="36177746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746534" y="522521"/>
            <a:ext cx="3183710" cy="6103913"/>
          </a:xfrm>
          <a:prstGeom prst="rect">
            <a:avLst/>
          </a:prstGeom>
          <a:solidFill>
            <a:srgbClr val="FFFF99"/>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800" b="1" dirty="0" smtClean="0">
                <a:solidFill>
                  <a:schemeClr val="tx1">
                    <a:lumMod val="65000"/>
                    <a:lumOff val="35000"/>
                  </a:schemeClr>
                </a:solidFill>
              </a:rPr>
              <a:t>FY 2016</a:t>
            </a:r>
            <a:endParaRPr lang="en-US" sz="3600" b="1" dirty="0">
              <a:solidFill>
                <a:schemeClr val="tx1">
                  <a:lumMod val="65000"/>
                  <a:lumOff val="35000"/>
                </a:schemeClr>
              </a:solidFill>
            </a:endParaRPr>
          </a:p>
        </p:txBody>
      </p:sp>
      <p:sp>
        <p:nvSpPr>
          <p:cNvPr id="12" name="Rectangle 11"/>
          <p:cNvSpPr/>
          <p:nvPr/>
        </p:nvSpPr>
        <p:spPr>
          <a:xfrm>
            <a:off x="2648197" y="522521"/>
            <a:ext cx="3098337" cy="6103914"/>
          </a:xfrm>
          <a:prstGeom prst="rect">
            <a:avLst/>
          </a:prstGeom>
          <a:solidFill>
            <a:schemeClr val="bg1"/>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800" b="1" dirty="0" smtClean="0">
                <a:solidFill>
                  <a:schemeClr val="tx1">
                    <a:lumMod val="65000"/>
                    <a:lumOff val="35000"/>
                  </a:schemeClr>
                </a:solidFill>
              </a:rPr>
              <a:t>FY 2015</a:t>
            </a:r>
            <a:endParaRPr lang="en-US" sz="3600" b="1" dirty="0">
              <a:solidFill>
                <a:schemeClr val="tx1">
                  <a:lumMod val="65000"/>
                  <a:lumOff val="35000"/>
                </a:schemeClr>
              </a:solidFill>
            </a:endParaRPr>
          </a:p>
        </p:txBody>
      </p:sp>
      <p:sp>
        <p:nvSpPr>
          <p:cNvPr id="3" name="Rectangle 2"/>
          <p:cNvSpPr/>
          <p:nvPr/>
        </p:nvSpPr>
        <p:spPr>
          <a:xfrm>
            <a:off x="-39167" y="522522"/>
            <a:ext cx="2687364" cy="6103913"/>
          </a:xfrm>
          <a:prstGeom prst="rect">
            <a:avLst/>
          </a:prstGeom>
          <a:solidFill>
            <a:schemeClr val="bg1"/>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sz="2800" b="1" dirty="0" smtClean="0">
                <a:solidFill>
                  <a:schemeClr val="tx1">
                    <a:lumMod val="65000"/>
                    <a:lumOff val="35000"/>
                  </a:schemeClr>
                </a:solidFill>
              </a:rPr>
              <a:t>FY 2014</a:t>
            </a:r>
            <a:endParaRPr lang="en-US" sz="2800" b="1" dirty="0">
              <a:solidFill>
                <a:schemeClr val="tx1">
                  <a:lumMod val="65000"/>
                  <a:lumOff val="35000"/>
                </a:schemeClr>
              </a:solidFill>
            </a:endParaRPr>
          </a:p>
        </p:txBody>
      </p:sp>
      <p:sp>
        <p:nvSpPr>
          <p:cNvPr id="2" name="Title 1"/>
          <p:cNvSpPr>
            <a:spLocks noGrp="1"/>
          </p:cNvSpPr>
          <p:nvPr>
            <p:ph type="title"/>
          </p:nvPr>
        </p:nvSpPr>
        <p:spPr>
          <a:xfrm>
            <a:off x="-39167" y="0"/>
            <a:ext cx="9183167" cy="617517"/>
          </a:xfrm>
          <a:solidFill>
            <a:schemeClr val="tx1">
              <a:lumMod val="65000"/>
              <a:lumOff val="35000"/>
            </a:schemeClr>
          </a:solidFill>
        </p:spPr>
        <p:txBody>
          <a:bodyPr>
            <a:noAutofit/>
          </a:bodyPr>
          <a:lstStyle/>
          <a:p>
            <a:r>
              <a:rPr lang="en-US" sz="4000" b="1" dirty="0" smtClean="0">
                <a:solidFill>
                  <a:schemeClr val="bg1"/>
                </a:solidFill>
              </a:rPr>
              <a:t>General</a:t>
            </a:r>
            <a:r>
              <a:rPr lang="en-US" sz="3600" b="1" dirty="0" smtClean="0">
                <a:solidFill>
                  <a:schemeClr val="bg1"/>
                </a:solidFill>
              </a:rPr>
              <a:t> Timeline</a:t>
            </a:r>
            <a:endParaRPr lang="en-US" sz="3600" b="1" dirty="0">
              <a:solidFill>
                <a:schemeClr val="bg1"/>
              </a:solidFill>
            </a:endParaRPr>
          </a:p>
        </p:txBody>
      </p:sp>
      <p:sp>
        <p:nvSpPr>
          <p:cNvPr id="5" name="Rounded Rectangle 4"/>
          <p:cNvSpPr/>
          <p:nvPr/>
        </p:nvSpPr>
        <p:spPr>
          <a:xfrm>
            <a:off x="3170711" y="2257564"/>
            <a:ext cx="2868147" cy="620561"/>
          </a:xfrm>
          <a:prstGeom prst="roundRect">
            <a:avLst/>
          </a:prstGeom>
          <a:solidFill>
            <a:srgbClr val="008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t>Create Web App</a:t>
            </a:r>
            <a:endParaRPr lang="en-US" sz="2400" dirty="0"/>
          </a:p>
        </p:txBody>
      </p:sp>
      <p:sp>
        <p:nvSpPr>
          <p:cNvPr id="6" name="Rounded Rectangle 5"/>
          <p:cNvSpPr/>
          <p:nvPr/>
        </p:nvSpPr>
        <p:spPr>
          <a:xfrm>
            <a:off x="5958916" y="3681631"/>
            <a:ext cx="2851314" cy="566492"/>
          </a:xfrm>
          <a:prstGeom prst="roundRect">
            <a:avLst/>
          </a:prstGeom>
          <a:solidFill>
            <a:srgbClr val="0000FF"/>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t>Log Results</a:t>
            </a:r>
            <a:endParaRPr lang="en-US" sz="2400" dirty="0"/>
          </a:p>
        </p:txBody>
      </p:sp>
      <p:sp>
        <p:nvSpPr>
          <p:cNvPr id="7" name="Rounded Rectangle 6"/>
          <p:cNvSpPr/>
          <p:nvPr/>
        </p:nvSpPr>
        <p:spPr>
          <a:xfrm>
            <a:off x="5958916" y="4327277"/>
            <a:ext cx="2851314" cy="552382"/>
          </a:xfrm>
          <a:prstGeom prst="roundRect">
            <a:avLst/>
          </a:prstGeom>
          <a:solidFill>
            <a:srgbClr val="660066"/>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t>Upload Attachments</a:t>
            </a:r>
            <a:endParaRPr lang="en-US" sz="2400" dirty="0"/>
          </a:p>
        </p:txBody>
      </p:sp>
      <p:sp>
        <p:nvSpPr>
          <p:cNvPr id="10" name="Rounded Rectangle 9"/>
          <p:cNvSpPr/>
          <p:nvPr/>
        </p:nvSpPr>
        <p:spPr>
          <a:xfrm>
            <a:off x="2802577" y="4248123"/>
            <a:ext cx="2737709" cy="552382"/>
          </a:xfrm>
          <a:prstGeom prst="roundRect">
            <a:avLst/>
          </a:prstGeom>
          <a:solidFill>
            <a:srgbClr val="FFC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200" dirty="0" smtClean="0">
                <a:solidFill>
                  <a:schemeClr val="bg1"/>
                </a:solidFill>
              </a:rPr>
              <a:t>Track Changes</a:t>
            </a:r>
            <a:endParaRPr lang="en-US" sz="2200" dirty="0">
              <a:solidFill>
                <a:schemeClr val="bg1"/>
              </a:solidFill>
            </a:endParaRPr>
          </a:p>
        </p:txBody>
      </p:sp>
      <p:sp>
        <p:nvSpPr>
          <p:cNvPr id="14" name="Rounded Rectangle 13"/>
          <p:cNvSpPr/>
          <p:nvPr/>
        </p:nvSpPr>
        <p:spPr>
          <a:xfrm>
            <a:off x="4346566" y="2962151"/>
            <a:ext cx="3006291" cy="517312"/>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rgbClr val="008000"/>
                </a:solidFill>
              </a:rPr>
              <a:t>Unify Data Access </a:t>
            </a:r>
            <a:r>
              <a:rPr lang="en-US" b="1" dirty="0" smtClean="0">
                <a:solidFill>
                  <a:srgbClr val="008000"/>
                </a:solidFill>
              </a:rPr>
              <a:t>(PC/W)</a:t>
            </a:r>
            <a:endParaRPr lang="en-US" b="1" dirty="0">
              <a:solidFill>
                <a:srgbClr val="008000"/>
              </a:solidFill>
            </a:endParaRPr>
          </a:p>
        </p:txBody>
      </p:sp>
      <p:sp>
        <p:nvSpPr>
          <p:cNvPr id="16" name="Rounded Rectangle 15"/>
          <p:cNvSpPr/>
          <p:nvPr/>
        </p:nvSpPr>
        <p:spPr>
          <a:xfrm>
            <a:off x="6292752" y="5267390"/>
            <a:ext cx="2545234" cy="362611"/>
          </a:xfrm>
          <a:prstGeom prst="roundRect">
            <a:avLst/>
          </a:prstGeom>
          <a:solidFill>
            <a:schemeClr val="bg1"/>
          </a:solidFill>
          <a:ln>
            <a:solidFill>
              <a:schemeClr val="accent6">
                <a:lumMod val="75000"/>
              </a:schemeClr>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chemeClr val="accent6">
                    <a:lumMod val="75000"/>
                  </a:schemeClr>
                </a:solidFill>
              </a:rPr>
              <a:t>Case Reporting</a:t>
            </a:r>
            <a:endParaRPr lang="en-US" sz="2000" b="1" dirty="0">
              <a:solidFill>
                <a:schemeClr val="accent6">
                  <a:lumMod val="75000"/>
                </a:schemeClr>
              </a:solidFill>
            </a:endParaRPr>
          </a:p>
        </p:txBody>
      </p:sp>
      <p:sp>
        <p:nvSpPr>
          <p:cNvPr id="17" name="Rounded Rectangle 16"/>
          <p:cNvSpPr/>
          <p:nvPr/>
        </p:nvSpPr>
        <p:spPr>
          <a:xfrm>
            <a:off x="6282046" y="5623650"/>
            <a:ext cx="2545233" cy="356165"/>
          </a:xfrm>
          <a:prstGeom prst="roundRect">
            <a:avLst/>
          </a:prstGeom>
          <a:solidFill>
            <a:schemeClr val="bg1"/>
          </a:solidFill>
          <a:ln>
            <a:solidFill>
              <a:schemeClr val="accent6">
                <a:lumMod val="75000"/>
              </a:schemeClr>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chemeClr val="accent6">
                    <a:lumMod val="75000"/>
                  </a:schemeClr>
                </a:solidFill>
              </a:rPr>
              <a:t>Site Focused</a:t>
            </a:r>
            <a:endParaRPr lang="en-US" sz="2000" b="1" dirty="0">
              <a:solidFill>
                <a:schemeClr val="accent6">
                  <a:lumMod val="75000"/>
                </a:schemeClr>
              </a:solidFill>
            </a:endParaRPr>
          </a:p>
        </p:txBody>
      </p:sp>
      <p:sp>
        <p:nvSpPr>
          <p:cNvPr id="18" name="Rounded Rectangle 17"/>
          <p:cNvSpPr/>
          <p:nvPr/>
        </p:nvSpPr>
        <p:spPr>
          <a:xfrm>
            <a:off x="2802577" y="4800505"/>
            <a:ext cx="2737709" cy="440761"/>
          </a:xfrm>
          <a:prstGeom prst="roundRect">
            <a:avLst/>
          </a:prstGeom>
          <a:solidFill>
            <a:schemeClr val="bg1"/>
          </a:solidFill>
          <a:ln>
            <a:solidFill>
              <a:srgbClr val="FFCC66"/>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rgbClr val="FFCC66"/>
                </a:solidFill>
              </a:rPr>
              <a:t>Data Cleaning Toolkit</a:t>
            </a:r>
            <a:endParaRPr lang="en-US" sz="2000" b="1" dirty="0">
              <a:solidFill>
                <a:srgbClr val="FFCC66"/>
              </a:solidFill>
            </a:endParaRPr>
          </a:p>
        </p:txBody>
      </p:sp>
      <p:sp>
        <p:nvSpPr>
          <p:cNvPr id="19" name="Rounded Rectangle 18"/>
          <p:cNvSpPr/>
          <p:nvPr/>
        </p:nvSpPr>
        <p:spPr>
          <a:xfrm>
            <a:off x="1718367" y="2962151"/>
            <a:ext cx="2595876" cy="517312"/>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rgbClr val="008000"/>
                </a:solidFill>
              </a:rPr>
              <a:t>Integrate SRs</a:t>
            </a:r>
            <a:endParaRPr lang="en-US" sz="2000" b="1" dirty="0">
              <a:solidFill>
                <a:srgbClr val="008000"/>
              </a:solidFill>
            </a:endParaRPr>
          </a:p>
        </p:txBody>
      </p:sp>
      <p:sp>
        <p:nvSpPr>
          <p:cNvPr id="22" name="Rounded Rectangle 21"/>
          <p:cNvSpPr/>
          <p:nvPr/>
        </p:nvSpPr>
        <p:spPr>
          <a:xfrm>
            <a:off x="6060540" y="2284850"/>
            <a:ext cx="2814161" cy="578240"/>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rgbClr val="008000"/>
                </a:solidFill>
              </a:rPr>
              <a:t>Unify Data Access </a:t>
            </a:r>
            <a:r>
              <a:rPr lang="en-US" b="1" dirty="0" smtClean="0">
                <a:solidFill>
                  <a:srgbClr val="008000"/>
                </a:solidFill>
              </a:rPr>
              <a:t>(Volunteers)</a:t>
            </a:r>
            <a:endParaRPr lang="en-US" b="1" dirty="0">
              <a:solidFill>
                <a:srgbClr val="008000"/>
              </a:solidFill>
            </a:endParaRPr>
          </a:p>
        </p:txBody>
      </p:sp>
      <p:sp>
        <p:nvSpPr>
          <p:cNvPr id="23" name="Rounded Rectangle 22"/>
          <p:cNvSpPr/>
          <p:nvPr/>
        </p:nvSpPr>
        <p:spPr>
          <a:xfrm>
            <a:off x="103029" y="1535266"/>
            <a:ext cx="1349064" cy="608233"/>
          </a:xfrm>
          <a:prstGeom prst="roundRect">
            <a:avLst/>
          </a:prstGeom>
          <a:solidFill>
            <a:schemeClr val="bg1">
              <a:lumMod val="85000"/>
            </a:schemeClr>
          </a:solidFill>
          <a:ln>
            <a:solidFill>
              <a:schemeClr val="tx1">
                <a:lumMod val="65000"/>
                <a:lumOff val="35000"/>
              </a:schemeClr>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a:solidFill>
                  <a:schemeClr val="tx1">
                    <a:lumMod val="65000"/>
                    <a:lumOff val="35000"/>
                  </a:schemeClr>
                </a:solidFill>
              </a:rPr>
              <a:t>Report Generator</a:t>
            </a:r>
          </a:p>
        </p:txBody>
      </p:sp>
      <p:sp>
        <p:nvSpPr>
          <p:cNvPr id="24" name="Rounded Rectangle 23"/>
          <p:cNvSpPr/>
          <p:nvPr/>
        </p:nvSpPr>
        <p:spPr>
          <a:xfrm>
            <a:off x="271404" y="4222223"/>
            <a:ext cx="2302001" cy="532932"/>
          </a:xfrm>
          <a:prstGeom prst="roundRect">
            <a:avLst/>
          </a:prstGeom>
          <a:solidFill>
            <a:schemeClr val="bg1">
              <a:lumMod val="85000"/>
            </a:schemeClr>
          </a:solidFill>
          <a:ln>
            <a:solidFill>
              <a:schemeClr val="tx1">
                <a:lumMod val="65000"/>
                <a:lumOff val="35000"/>
              </a:schemeClr>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a:solidFill>
                  <a:schemeClr val="tx1">
                    <a:lumMod val="65000"/>
                    <a:lumOff val="35000"/>
                  </a:schemeClr>
                </a:solidFill>
              </a:rPr>
              <a:t>Bugs</a:t>
            </a:r>
          </a:p>
        </p:txBody>
      </p:sp>
      <p:sp>
        <p:nvSpPr>
          <p:cNvPr id="25" name="Rounded Rectangle 24"/>
          <p:cNvSpPr/>
          <p:nvPr/>
        </p:nvSpPr>
        <p:spPr>
          <a:xfrm>
            <a:off x="271402" y="5424603"/>
            <a:ext cx="2302001" cy="564257"/>
          </a:xfrm>
          <a:prstGeom prst="roundRect">
            <a:avLst/>
          </a:prstGeom>
          <a:solidFill>
            <a:schemeClr val="bg1">
              <a:lumMod val="85000"/>
            </a:schemeClr>
          </a:solidFill>
          <a:ln>
            <a:solidFill>
              <a:schemeClr val="tx1">
                <a:lumMod val="65000"/>
                <a:lumOff val="35000"/>
              </a:schemeClr>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a:solidFill>
                  <a:schemeClr val="tx1">
                    <a:lumMod val="65000"/>
                    <a:lumOff val="35000"/>
                  </a:schemeClr>
                </a:solidFill>
              </a:rPr>
              <a:t>USB Access</a:t>
            </a:r>
          </a:p>
        </p:txBody>
      </p:sp>
      <p:sp>
        <p:nvSpPr>
          <p:cNvPr id="26" name="Rounded Rectangle 25"/>
          <p:cNvSpPr/>
          <p:nvPr/>
        </p:nvSpPr>
        <p:spPr>
          <a:xfrm>
            <a:off x="271403" y="4831658"/>
            <a:ext cx="2302001" cy="516566"/>
          </a:xfrm>
          <a:prstGeom prst="roundRect">
            <a:avLst/>
          </a:prstGeom>
          <a:solidFill>
            <a:schemeClr val="bg1">
              <a:lumMod val="85000"/>
            </a:schemeClr>
          </a:solidFill>
          <a:ln>
            <a:solidFill>
              <a:schemeClr val="tx1">
                <a:lumMod val="65000"/>
                <a:lumOff val="35000"/>
              </a:schemeClr>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a:solidFill>
                  <a:schemeClr val="tx1">
                    <a:lumMod val="65000"/>
                    <a:lumOff val="35000"/>
                  </a:schemeClr>
                </a:solidFill>
              </a:rPr>
              <a:t>Enhancements</a:t>
            </a:r>
          </a:p>
        </p:txBody>
      </p:sp>
      <p:sp>
        <p:nvSpPr>
          <p:cNvPr id="28" name="Rounded Rectangle 27"/>
          <p:cNvSpPr/>
          <p:nvPr/>
        </p:nvSpPr>
        <p:spPr>
          <a:xfrm>
            <a:off x="-10550" y="6329846"/>
            <a:ext cx="9183167" cy="523207"/>
          </a:xfrm>
          <a:prstGeom prst="roundRect">
            <a:avLst/>
          </a:prstGeom>
          <a:solidFill>
            <a:schemeClr val="tx1">
              <a:lumMod val="65000"/>
              <a:lumOff val="3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dirty="0" smtClean="0">
                <a:solidFill>
                  <a:schemeClr val="bg1"/>
                </a:solidFill>
              </a:rPr>
              <a:t>&gt; &gt; &gt; &gt; &gt; Ongoing Support to Respond to User Feedback &gt; &gt; &gt; &gt; &gt; &gt;</a:t>
            </a:r>
            <a:endParaRPr lang="en-US" sz="2400" dirty="0">
              <a:solidFill>
                <a:schemeClr val="bg1"/>
              </a:solidFill>
            </a:endParaRPr>
          </a:p>
        </p:txBody>
      </p:sp>
      <p:sp>
        <p:nvSpPr>
          <p:cNvPr id="29" name="Rounded Rectangle 28"/>
          <p:cNvSpPr/>
          <p:nvPr/>
        </p:nvSpPr>
        <p:spPr>
          <a:xfrm>
            <a:off x="271404" y="2257563"/>
            <a:ext cx="2302001" cy="605527"/>
          </a:xfrm>
          <a:prstGeom prst="roundRect">
            <a:avLst/>
          </a:prstGeom>
          <a:solidFill>
            <a:schemeClr val="bg1">
              <a:lumMod val="85000"/>
            </a:schemeClr>
          </a:solidFill>
          <a:ln>
            <a:solidFill>
              <a:schemeClr val="tx1">
                <a:lumMod val="65000"/>
                <a:lumOff val="35000"/>
              </a:schemeClr>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chemeClr val="tx1">
                    <a:lumMod val="65000"/>
                    <a:lumOff val="35000"/>
                  </a:schemeClr>
                </a:solidFill>
              </a:rPr>
              <a:t>Basic Access </a:t>
            </a:r>
            <a:r>
              <a:rPr lang="en-US" b="1" dirty="0" smtClean="0">
                <a:solidFill>
                  <a:schemeClr val="tx1">
                    <a:lumMod val="65000"/>
                    <a:lumOff val="35000"/>
                  </a:schemeClr>
                </a:solidFill>
              </a:rPr>
              <a:t>(PC/W)</a:t>
            </a:r>
            <a:endParaRPr lang="en-US" b="1" dirty="0">
              <a:solidFill>
                <a:schemeClr val="tx1">
                  <a:lumMod val="65000"/>
                  <a:lumOff val="35000"/>
                </a:schemeClr>
              </a:solidFill>
            </a:endParaRPr>
          </a:p>
        </p:txBody>
      </p:sp>
      <p:grpSp>
        <p:nvGrpSpPr>
          <p:cNvPr id="4" name="Group 3"/>
          <p:cNvGrpSpPr/>
          <p:nvPr/>
        </p:nvGrpSpPr>
        <p:grpSpPr>
          <a:xfrm>
            <a:off x="1969567" y="3569276"/>
            <a:ext cx="3598841" cy="578817"/>
            <a:chOff x="1829011" y="2711870"/>
            <a:chExt cx="3598841" cy="578817"/>
          </a:xfrm>
        </p:grpSpPr>
        <p:sp>
          <p:nvSpPr>
            <p:cNvPr id="27" name="Rounded Rectangle 26"/>
            <p:cNvSpPr/>
            <p:nvPr/>
          </p:nvSpPr>
          <p:spPr>
            <a:xfrm>
              <a:off x="1829011" y="2711870"/>
              <a:ext cx="2942334" cy="578245"/>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rgbClr val="008000"/>
                  </a:solidFill>
                </a:rPr>
                <a:t>Additional Reports</a:t>
              </a:r>
              <a:endParaRPr lang="en-US" sz="2000" b="1" dirty="0">
                <a:solidFill>
                  <a:srgbClr val="008000"/>
                </a:solidFill>
              </a:endParaRPr>
            </a:p>
          </p:txBody>
        </p:sp>
        <p:sp>
          <p:nvSpPr>
            <p:cNvPr id="30" name="Rounded Rectangle 29"/>
            <p:cNvSpPr/>
            <p:nvPr/>
          </p:nvSpPr>
          <p:spPr>
            <a:xfrm>
              <a:off x="4818843" y="2711875"/>
              <a:ext cx="297923" cy="578240"/>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dirty="0">
                <a:solidFill>
                  <a:srgbClr val="008000"/>
                </a:solidFill>
              </a:endParaRPr>
            </a:p>
          </p:txBody>
        </p:sp>
        <p:sp>
          <p:nvSpPr>
            <p:cNvPr id="31" name="Rounded Rectangle 30"/>
            <p:cNvSpPr/>
            <p:nvPr/>
          </p:nvSpPr>
          <p:spPr>
            <a:xfrm>
              <a:off x="5182535" y="2712447"/>
              <a:ext cx="132947" cy="578240"/>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dirty="0">
                <a:solidFill>
                  <a:srgbClr val="008000"/>
                </a:solidFill>
              </a:endParaRPr>
            </a:p>
          </p:txBody>
        </p:sp>
        <p:sp>
          <p:nvSpPr>
            <p:cNvPr id="32" name="Rounded Rectangle 31"/>
            <p:cNvSpPr/>
            <p:nvPr/>
          </p:nvSpPr>
          <p:spPr>
            <a:xfrm>
              <a:off x="5382133" y="2717217"/>
              <a:ext cx="45719" cy="572897"/>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dirty="0">
                <a:solidFill>
                  <a:srgbClr val="008000"/>
                </a:solidFill>
              </a:endParaRPr>
            </a:p>
          </p:txBody>
        </p:sp>
      </p:grpSp>
      <p:sp>
        <p:nvSpPr>
          <p:cNvPr id="33" name="Rounded Rectangle 32"/>
          <p:cNvSpPr/>
          <p:nvPr/>
        </p:nvSpPr>
        <p:spPr>
          <a:xfrm>
            <a:off x="1408956" y="2962151"/>
            <a:ext cx="249537" cy="517312"/>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dirty="0">
              <a:solidFill>
                <a:srgbClr val="008000"/>
              </a:solidFill>
            </a:endParaRPr>
          </a:p>
        </p:txBody>
      </p:sp>
      <p:sp>
        <p:nvSpPr>
          <p:cNvPr id="34" name="Rounded Rectangle 33"/>
          <p:cNvSpPr/>
          <p:nvPr/>
        </p:nvSpPr>
        <p:spPr>
          <a:xfrm>
            <a:off x="1225979" y="2962151"/>
            <a:ext cx="122678" cy="517312"/>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dirty="0">
              <a:solidFill>
                <a:srgbClr val="008000"/>
              </a:solidFill>
            </a:endParaRPr>
          </a:p>
        </p:txBody>
      </p:sp>
      <p:sp>
        <p:nvSpPr>
          <p:cNvPr id="36" name="Rounded Rectangle 35"/>
          <p:cNvSpPr/>
          <p:nvPr/>
        </p:nvSpPr>
        <p:spPr>
          <a:xfrm>
            <a:off x="1121469" y="2962151"/>
            <a:ext cx="48614" cy="517312"/>
          </a:xfrm>
          <a:prstGeom prst="roundRect">
            <a:avLst/>
          </a:prstGeom>
          <a:solidFill>
            <a:schemeClr val="bg1"/>
          </a:solidFill>
          <a:ln>
            <a:solidFill>
              <a:srgbClr val="008000"/>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2400" dirty="0">
              <a:solidFill>
                <a:srgbClr val="008000"/>
              </a:solidFill>
            </a:endParaRPr>
          </a:p>
        </p:txBody>
      </p:sp>
      <p:sp>
        <p:nvSpPr>
          <p:cNvPr id="37" name="Rounded Rectangle 36"/>
          <p:cNvSpPr/>
          <p:nvPr/>
        </p:nvSpPr>
        <p:spPr>
          <a:xfrm>
            <a:off x="6038859" y="1434328"/>
            <a:ext cx="2752795" cy="394468"/>
          </a:xfrm>
          <a:prstGeom prst="roundRect">
            <a:avLst/>
          </a:prstGeom>
          <a:solidFill>
            <a:schemeClr val="bg1"/>
          </a:solidFill>
          <a:ln>
            <a:solidFill>
              <a:schemeClr val="tx1"/>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chemeClr val="tx1"/>
                </a:solidFill>
              </a:rPr>
              <a:t>Link to Other Databases</a:t>
            </a:r>
            <a:endParaRPr lang="en-US" sz="2000" b="1" dirty="0">
              <a:solidFill>
                <a:schemeClr val="tx1"/>
              </a:solidFill>
            </a:endParaRPr>
          </a:p>
        </p:txBody>
      </p:sp>
      <p:sp>
        <p:nvSpPr>
          <p:cNvPr id="35" name="Rounded Rectangle 34"/>
          <p:cNvSpPr/>
          <p:nvPr/>
        </p:nvSpPr>
        <p:spPr>
          <a:xfrm>
            <a:off x="2671381" y="1548440"/>
            <a:ext cx="2895124" cy="608233"/>
          </a:xfrm>
          <a:prstGeom prst="roundRect">
            <a:avLst/>
          </a:prstGeom>
          <a:solidFill>
            <a:schemeClr val="tx1"/>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200" dirty="0" smtClean="0">
                <a:solidFill>
                  <a:schemeClr val="bg1"/>
                </a:solidFill>
              </a:rPr>
              <a:t>Centralize Database</a:t>
            </a:r>
            <a:endParaRPr lang="en-US" sz="2200" dirty="0">
              <a:solidFill>
                <a:schemeClr val="bg1"/>
              </a:solidFill>
            </a:endParaRPr>
          </a:p>
        </p:txBody>
      </p:sp>
      <p:sp>
        <p:nvSpPr>
          <p:cNvPr id="8" name="Rounded Rectangle 7"/>
          <p:cNvSpPr/>
          <p:nvPr/>
        </p:nvSpPr>
        <p:spPr>
          <a:xfrm>
            <a:off x="3300178" y="5343960"/>
            <a:ext cx="2981868" cy="559382"/>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200" dirty="0" smtClean="0">
                <a:solidFill>
                  <a:schemeClr val="bg1"/>
                </a:solidFill>
              </a:rPr>
              <a:t>Redesign Data Structure</a:t>
            </a:r>
            <a:endParaRPr lang="en-US" sz="2200" dirty="0">
              <a:solidFill>
                <a:schemeClr val="bg1"/>
              </a:solidFill>
            </a:endParaRPr>
          </a:p>
        </p:txBody>
      </p:sp>
      <p:sp>
        <p:nvSpPr>
          <p:cNvPr id="15" name="Rounded Rectangle 14"/>
          <p:cNvSpPr/>
          <p:nvPr/>
        </p:nvSpPr>
        <p:spPr>
          <a:xfrm>
            <a:off x="6060540" y="1822873"/>
            <a:ext cx="2731114" cy="368126"/>
          </a:xfrm>
          <a:prstGeom prst="roundRect">
            <a:avLst/>
          </a:prstGeom>
          <a:solidFill>
            <a:schemeClr val="bg1"/>
          </a:solidFill>
          <a:ln>
            <a:solidFill>
              <a:schemeClr val="tx1"/>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b="1" dirty="0" smtClean="0">
                <a:solidFill>
                  <a:schemeClr val="tx1"/>
                </a:solidFill>
              </a:rPr>
              <a:t>Work Plan Module</a:t>
            </a:r>
            <a:endParaRPr lang="en-US" sz="2000" b="1" dirty="0">
              <a:solidFill>
                <a:schemeClr val="tx1"/>
              </a:solidFill>
            </a:endParaRPr>
          </a:p>
        </p:txBody>
      </p:sp>
      <p:sp>
        <p:nvSpPr>
          <p:cNvPr id="39" name="Rounded Rectangle 38"/>
          <p:cNvSpPr/>
          <p:nvPr/>
        </p:nvSpPr>
        <p:spPr>
          <a:xfrm>
            <a:off x="5746534" y="979696"/>
            <a:ext cx="3183710" cy="347757"/>
          </a:xfrm>
          <a:prstGeom prst="roundRect">
            <a:avLst/>
          </a:prstGeom>
          <a:solidFill>
            <a:srgbClr val="FFFF00"/>
          </a:solidFill>
          <a:ln>
            <a:solidFill>
              <a:schemeClr val="tx1"/>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solidFill>
                  <a:schemeClr val="tx1"/>
                </a:solidFill>
              </a:rPr>
              <a:t>&gt; &gt; &gt; Beta Pilot &gt; &gt; &gt;</a:t>
            </a:r>
            <a:endParaRPr lang="en-US" sz="2400" b="1" dirty="0">
              <a:solidFill>
                <a:schemeClr val="tx1"/>
              </a:solidFill>
            </a:endParaRPr>
          </a:p>
        </p:txBody>
      </p:sp>
      <p:sp>
        <p:nvSpPr>
          <p:cNvPr id="40" name="Rounded Rectangle 39"/>
          <p:cNvSpPr/>
          <p:nvPr/>
        </p:nvSpPr>
        <p:spPr>
          <a:xfrm>
            <a:off x="5746534" y="6084718"/>
            <a:ext cx="3183710" cy="347757"/>
          </a:xfrm>
          <a:prstGeom prst="roundRect">
            <a:avLst/>
          </a:prstGeom>
          <a:solidFill>
            <a:srgbClr val="FFFF00"/>
          </a:solidFill>
          <a:ln>
            <a:solidFill>
              <a:schemeClr val="tx1"/>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solidFill>
                  <a:schemeClr val="tx1"/>
                </a:solidFill>
              </a:rPr>
              <a:t>&gt; &gt; &gt; Beta Pilot &gt; &gt; &gt;</a:t>
            </a:r>
            <a:endParaRPr lang="en-US" sz="2400" b="1" dirty="0">
              <a:solidFill>
                <a:schemeClr val="tx1"/>
              </a:solidFill>
            </a:endParaRPr>
          </a:p>
        </p:txBody>
      </p:sp>
    </p:spTree>
    <p:extLst>
      <p:ext uri="{BB962C8B-B14F-4D97-AF65-F5344CB8AC3E}">
        <p14:creationId xmlns:p14="http://schemas.microsoft.com/office/powerpoint/2010/main" val="31500033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pPr algn="l"/>
            <a:r>
              <a:rPr lang="en-US" b="1" dirty="0" smtClean="0"/>
              <a:t>Recommended Resources*</a:t>
            </a:r>
            <a:endParaRPr lang="en-US" dirty="0"/>
          </a:p>
        </p:txBody>
      </p:sp>
      <p:sp>
        <p:nvSpPr>
          <p:cNvPr id="3" name="Content Placeholder 2"/>
          <p:cNvSpPr>
            <a:spLocks noGrp="1"/>
          </p:cNvSpPr>
          <p:nvPr>
            <p:ph idx="1"/>
          </p:nvPr>
        </p:nvSpPr>
        <p:spPr>
          <a:xfrm>
            <a:off x="457200" y="1259310"/>
            <a:ext cx="8229600" cy="4880233"/>
          </a:xfrm>
        </p:spPr>
        <p:txBody>
          <a:bodyPr>
            <a:normAutofit/>
          </a:bodyPr>
          <a:lstStyle/>
          <a:p>
            <a:pPr marL="0" indent="0">
              <a:spcBef>
                <a:spcPts val="2500"/>
              </a:spcBef>
              <a:buNone/>
            </a:pPr>
            <a:r>
              <a:rPr lang="en-US" b="1" dirty="0" smtClean="0"/>
              <a:t>Hardware </a:t>
            </a:r>
            <a:r>
              <a:rPr lang="en-US" b="1" dirty="0"/>
              <a:t>and </a:t>
            </a:r>
            <a:r>
              <a:rPr lang="en-US" b="1" dirty="0" smtClean="0"/>
              <a:t>Services:</a:t>
            </a:r>
          </a:p>
          <a:p>
            <a:pPr>
              <a:spcBef>
                <a:spcPts val="2500"/>
              </a:spcBef>
            </a:pPr>
            <a:r>
              <a:rPr lang="en-US" sz="3000" dirty="0" smtClean="0"/>
              <a:t>Bandwidth</a:t>
            </a:r>
          </a:p>
          <a:p>
            <a:pPr>
              <a:spcBef>
                <a:spcPts val="2500"/>
              </a:spcBef>
            </a:pPr>
            <a:r>
              <a:rPr lang="en-US" sz="3000" dirty="0" smtClean="0"/>
              <a:t>Server cycles for LARGE database, many concurrent users</a:t>
            </a:r>
          </a:p>
          <a:p>
            <a:pPr>
              <a:spcBef>
                <a:spcPts val="2500"/>
              </a:spcBef>
            </a:pPr>
            <a:r>
              <a:rPr lang="en-US" sz="3000" dirty="0" smtClean="0"/>
              <a:t>Business controlled permissions management</a:t>
            </a:r>
          </a:p>
          <a:p>
            <a:pPr>
              <a:spcBef>
                <a:spcPts val="2500"/>
              </a:spcBef>
            </a:pPr>
            <a:r>
              <a:rPr lang="en-US" sz="3000" dirty="0"/>
              <a:t>Ability to test with actual users – beta test suite accessible by HQ + pilot posts + pilot </a:t>
            </a:r>
            <a:r>
              <a:rPr lang="en-US" sz="3000" dirty="0" smtClean="0"/>
              <a:t>PCVs</a:t>
            </a:r>
            <a:endParaRPr lang="en-US" sz="3000" dirty="0"/>
          </a:p>
        </p:txBody>
      </p:sp>
      <p:sp>
        <p:nvSpPr>
          <p:cNvPr id="4" name="TextBox 3"/>
          <p:cNvSpPr txBox="1"/>
          <p:nvPr/>
        </p:nvSpPr>
        <p:spPr>
          <a:xfrm>
            <a:off x="368134" y="6151418"/>
            <a:ext cx="8526483" cy="523220"/>
          </a:xfrm>
          <a:prstGeom prst="rect">
            <a:avLst/>
          </a:prstGeom>
          <a:noFill/>
        </p:spPr>
        <p:txBody>
          <a:bodyPr wrap="square" rtlCol="0">
            <a:spAutoFit/>
          </a:bodyPr>
          <a:lstStyle/>
          <a:p>
            <a:r>
              <a:rPr lang="en-US" sz="1400" dirty="0" smtClean="0"/>
              <a:t>*Business Champions estimated resources; actual resource needs should be determined by OCIO based on Business Champion Vision documents</a:t>
            </a:r>
            <a:endParaRPr lang="en-US" sz="1400" dirty="0"/>
          </a:p>
        </p:txBody>
      </p:sp>
    </p:spTree>
    <p:extLst>
      <p:ext uri="{BB962C8B-B14F-4D97-AF65-F5344CB8AC3E}">
        <p14:creationId xmlns:p14="http://schemas.microsoft.com/office/powerpoint/2010/main" val="30917997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02997"/>
            <a:ext cx="8229600" cy="5438205"/>
          </a:xfrm>
        </p:spPr>
        <p:txBody>
          <a:bodyPr>
            <a:normAutofit/>
          </a:bodyPr>
          <a:lstStyle/>
          <a:p>
            <a:pPr marL="0" indent="0">
              <a:buNone/>
            </a:pPr>
            <a:r>
              <a:rPr lang="en-US" b="1" dirty="0" smtClean="0"/>
              <a:t>Human Resources:</a:t>
            </a:r>
          </a:p>
          <a:p>
            <a:r>
              <a:rPr lang="en-US" sz="3000" dirty="0" smtClean="0"/>
              <a:t>UX/UI designer, skill set:</a:t>
            </a:r>
          </a:p>
          <a:p>
            <a:pPr lvl="1"/>
            <a:r>
              <a:rPr lang="en-US" dirty="0" smtClean="0"/>
              <a:t>Touch first design; mobile; web design; human-centered design</a:t>
            </a:r>
          </a:p>
          <a:p>
            <a:pPr>
              <a:spcBef>
                <a:spcPts val="1200"/>
              </a:spcBef>
            </a:pPr>
            <a:r>
              <a:rPr lang="en-US" sz="3000" dirty="0" smtClean="0"/>
              <a:t>Developers, skill set:</a:t>
            </a:r>
          </a:p>
          <a:p>
            <a:pPr lvl="1"/>
            <a:r>
              <a:rPr lang="en-US" dirty="0" smtClean="0"/>
              <a:t>Web apps for low bandwidth users</a:t>
            </a:r>
          </a:p>
          <a:p>
            <a:pPr lvl="1"/>
            <a:r>
              <a:rPr lang="en-US" dirty="0" smtClean="0"/>
              <a:t>Mobile</a:t>
            </a:r>
          </a:p>
          <a:p>
            <a:pPr lvl="1"/>
            <a:r>
              <a:rPr lang="en-US" dirty="0" smtClean="0"/>
              <a:t>Knowledge of Chrome, Firefox, Safari, IE</a:t>
            </a:r>
          </a:p>
          <a:p>
            <a:pPr lvl="1"/>
            <a:r>
              <a:rPr lang="en-US" dirty="0" smtClean="0"/>
              <a:t>Database structures and querying large DBs</a:t>
            </a:r>
          </a:p>
          <a:p>
            <a:pPr lvl="1"/>
            <a:r>
              <a:rPr lang="en-US" dirty="0" smtClean="0"/>
              <a:t>Data Visualizations</a:t>
            </a:r>
          </a:p>
        </p:txBody>
      </p:sp>
      <p:sp>
        <p:nvSpPr>
          <p:cNvPr id="4" name="Title 1"/>
          <p:cNvSpPr txBox="1">
            <a:spLocks/>
          </p:cNvSpPr>
          <p:nvPr/>
        </p:nvSpPr>
        <p:spPr>
          <a:xfrm>
            <a:off x="45720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t>Recommended Resources*</a:t>
            </a:r>
            <a:endParaRPr lang="en-US" dirty="0"/>
          </a:p>
        </p:txBody>
      </p:sp>
      <p:sp>
        <p:nvSpPr>
          <p:cNvPr id="5" name="TextBox 4"/>
          <p:cNvSpPr txBox="1"/>
          <p:nvPr/>
        </p:nvSpPr>
        <p:spPr>
          <a:xfrm>
            <a:off x="368134" y="6151418"/>
            <a:ext cx="8526483" cy="523220"/>
          </a:xfrm>
          <a:prstGeom prst="rect">
            <a:avLst/>
          </a:prstGeom>
          <a:noFill/>
        </p:spPr>
        <p:txBody>
          <a:bodyPr wrap="square" rtlCol="0">
            <a:spAutoFit/>
          </a:bodyPr>
          <a:lstStyle/>
          <a:p>
            <a:r>
              <a:rPr lang="en-US" sz="1400" dirty="0" smtClean="0"/>
              <a:t>*Business Champions estimated resources; actual resource needs should be determined by OCIO based on Business Champion Vision documents</a:t>
            </a:r>
            <a:endParaRPr lang="en-US" sz="1400" dirty="0"/>
          </a:p>
        </p:txBody>
      </p:sp>
    </p:spTree>
    <p:extLst>
      <p:ext uri="{BB962C8B-B14F-4D97-AF65-F5344CB8AC3E}">
        <p14:creationId xmlns:p14="http://schemas.microsoft.com/office/powerpoint/2010/main" val="4386716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43568"/>
            <a:ext cx="8229600" cy="5225439"/>
          </a:xfrm>
        </p:spPr>
        <p:txBody>
          <a:bodyPr>
            <a:normAutofit fontScale="92500"/>
          </a:bodyPr>
          <a:lstStyle/>
          <a:p>
            <a:pPr marL="0" indent="0">
              <a:buNone/>
            </a:pPr>
            <a:r>
              <a:rPr lang="en-US" b="1" dirty="0"/>
              <a:t>Process </a:t>
            </a:r>
            <a:r>
              <a:rPr lang="en-US" b="1" dirty="0" smtClean="0"/>
              <a:t>Improvements:</a:t>
            </a:r>
            <a:endParaRPr lang="en-US" b="1" dirty="0"/>
          </a:p>
          <a:p>
            <a:r>
              <a:rPr lang="en-US" sz="3000" dirty="0" smtClean="0"/>
              <a:t>Software for communication between developers and business champions</a:t>
            </a:r>
          </a:p>
          <a:p>
            <a:pPr lvl="1"/>
            <a:r>
              <a:rPr lang="en-US" dirty="0" smtClean="0"/>
              <a:t>Mockups</a:t>
            </a:r>
          </a:p>
          <a:p>
            <a:pPr lvl="1"/>
            <a:r>
              <a:rPr lang="en-US" dirty="0" smtClean="0"/>
              <a:t>Common requirements tracking system (TFS licenses)</a:t>
            </a:r>
          </a:p>
          <a:p>
            <a:pPr>
              <a:spcBef>
                <a:spcPts val="2500"/>
              </a:spcBef>
            </a:pPr>
            <a:r>
              <a:rPr lang="en-US" sz="3000" dirty="0" smtClean="0"/>
              <a:t>Dedicated Business Champion (BC) lead – full time (distinct from Business Support)</a:t>
            </a:r>
          </a:p>
          <a:p>
            <a:pPr lvl="1"/>
            <a:r>
              <a:rPr lang="en-US" dirty="0" smtClean="0"/>
              <a:t>Clear allocation of BC time</a:t>
            </a:r>
          </a:p>
          <a:p>
            <a:pPr lvl="1"/>
            <a:r>
              <a:rPr lang="en-US" dirty="0" smtClean="0"/>
              <a:t>Coordinate BC reps and other Business stakeholders</a:t>
            </a:r>
          </a:p>
          <a:p>
            <a:pPr lvl="1"/>
            <a:r>
              <a:rPr lang="en-US" dirty="0" smtClean="0"/>
              <a:t>Represent BC reps at all VRT meetings</a:t>
            </a:r>
          </a:p>
        </p:txBody>
      </p:sp>
      <p:sp>
        <p:nvSpPr>
          <p:cNvPr id="4" name="Title 1"/>
          <p:cNvSpPr txBox="1">
            <a:spLocks/>
          </p:cNvSpPr>
          <p:nvPr/>
        </p:nvSpPr>
        <p:spPr>
          <a:xfrm>
            <a:off x="457200" y="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t>Recommended Resources*</a:t>
            </a:r>
            <a:endParaRPr lang="en-US" dirty="0"/>
          </a:p>
        </p:txBody>
      </p:sp>
      <p:sp>
        <p:nvSpPr>
          <p:cNvPr id="5" name="TextBox 4"/>
          <p:cNvSpPr txBox="1"/>
          <p:nvPr/>
        </p:nvSpPr>
        <p:spPr>
          <a:xfrm>
            <a:off x="368134" y="6151418"/>
            <a:ext cx="8526483" cy="523220"/>
          </a:xfrm>
          <a:prstGeom prst="rect">
            <a:avLst/>
          </a:prstGeom>
          <a:noFill/>
        </p:spPr>
        <p:txBody>
          <a:bodyPr wrap="square" rtlCol="0">
            <a:spAutoFit/>
          </a:bodyPr>
          <a:lstStyle/>
          <a:p>
            <a:r>
              <a:rPr lang="en-US" sz="1400" dirty="0" smtClean="0"/>
              <a:t>*Business Champions estimated resources; actual resource needs should be determined by OCIO based on Business Champion Vision documents</a:t>
            </a:r>
            <a:endParaRPr lang="en-US" sz="1400" dirty="0"/>
          </a:p>
        </p:txBody>
      </p:sp>
    </p:spTree>
    <p:extLst>
      <p:ext uri="{BB962C8B-B14F-4D97-AF65-F5344CB8AC3E}">
        <p14:creationId xmlns:p14="http://schemas.microsoft.com/office/powerpoint/2010/main" val="39270952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Instructions from Carrie</a:t>
            </a:r>
            <a:endParaRPr lang="en-US" b="1" dirty="0"/>
          </a:p>
        </p:txBody>
      </p:sp>
      <p:sp>
        <p:nvSpPr>
          <p:cNvPr id="3" name="Content Placeholder 2"/>
          <p:cNvSpPr>
            <a:spLocks noGrp="1"/>
          </p:cNvSpPr>
          <p:nvPr>
            <p:ph idx="1"/>
          </p:nvPr>
        </p:nvSpPr>
        <p:spPr>
          <a:xfrm>
            <a:off x="1428750" y="1771650"/>
            <a:ext cx="7410450" cy="4525963"/>
          </a:xfrm>
        </p:spPr>
        <p:txBody>
          <a:bodyPr>
            <a:normAutofit/>
          </a:bodyPr>
          <a:lstStyle/>
          <a:p>
            <a:pPr>
              <a:spcBef>
                <a:spcPts val="2500"/>
              </a:spcBef>
            </a:pPr>
            <a:r>
              <a:rPr lang="en-US" sz="3600" dirty="0" smtClean="0"/>
              <a:t>Be bold</a:t>
            </a:r>
          </a:p>
          <a:p>
            <a:pPr>
              <a:spcBef>
                <a:spcPts val="2500"/>
              </a:spcBef>
            </a:pPr>
            <a:r>
              <a:rPr lang="en-US" sz="3600" dirty="0" smtClean="0"/>
              <a:t>Make it simple</a:t>
            </a:r>
          </a:p>
          <a:p>
            <a:pPr>
              <a:spcBef>
                <a:spcPts val="2500"/>
              </a:spcBef>
            </a:pPr>
            <a:r>
              <a:rPr lang="en-US" sz="3600" dirty="0" smtClean="0"/>
              <a:t>Trust our people</a:t>
            </a:r>
          </a:p>
          <a:p>
            <a:pPr>
              <a:spcBef>
                <a:spcPts val="2500"/>
              </a:spcBef>
            </a:pPr>
            <a:r>
              <a:rPr lang="en-US" sz="3600" dirty="0" smtClean="0"/>
              <a:t>Peace Corps’ magic</a:t>
            </a:r>
            <a:endParaRPr lang="en-US" sz="3600" dirty="0"/>
          </a:p>
        </p:txBody>
      </p:sp>
    </p:spTree>
    <p:extLst>
      <p:ext uri="{BB962C8B-B14F-4D97-AF65-F5344CB8AC3E}">
        <p14:creationId xmlns:p14="http://schemas.microsoft.com/office/powerpoint/2010/main" val="39035280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1641" y="0"/>
            <a:ext cx="9444567" cy="7555654"/>
          </a:xfrm>
          <a:prstGeom prst="rect">
            <a:avLst/>
          </a:prstGeom>
        </p:spPr>
      </p:pic>
      <p:sp>
        <p:nvSpPr>
          <p:cNvPr id="6" name="TextBox 5"/>
          <p:cNvSpPr txBox="1"/>
          <p:nvPr/>
        </p:nvSpPr>
        <p:spPr>
          <a:xfrm>
            <a:off x="2162257" y="625230"/>
            <a:ext cx="5418666" cy="1107996"/>
          </a:xfrm>
          <a:prstGeom prst="rect">
            <a:avLst/>
          </a:prstGeom>
          <a:noFill/>
        </p:spPr>
        <p:txBody>
          <a:bodyPr wrap="square" rtlCol="0">
            <a:spAutoFit/>
          </a:bodyPr>
          <a:lstStyle/>
          <a:p>
            <a:r>
              <a:rPr lang="en-US" sz="6600" dirty="0" smtClean="0">
                <a:solidFill>
                  <a:schemeClr val="bg1"/>
                </a:solidFill>
                <a:latin typeface="Gill Sans"/>
                <a:cs typeface="Gill Sans"/>
              </a:rPr>
              <a:t>THANK YOU</a:t>
            </a:r>
            <a:endParaRPr lang="en-US" sz="6600" dirty="0">
              <a:solidFill>
                <a:schemeClr val="bg1"/>
              </a:solidFill>
              <a:latin typeface="Gill Sans"/>
              <a:cs typeface="Gill Sans"/>
            </a:endParaRPr>
          </a:p>
        </p:txBody>
      </p:sp>
    </p:spTree>
    <p:extLst>
      <p:ext uri="{BB962C8B-B14F-4D97-AF65-F5344CB8AC3E}">
        <p14:creationId xmlns:p14="http://schemas.microsoft.com/office/powerpoint/2010/main" val="2239254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b="1" dirty="0" smtClean="0"/>
              <a:t>Note on Change Management</a:t>
            </a:r>
            <a:endParaRPr lang="en-US" b="1" dirty="0"/>
          </a:p>
        </p:txBody>
      </p:sp>
      <p:sp>
        <p:nvSpPr>
          <p:cNvPr id="3" name="Content Placeholder 2"/>
          <p:cNvSpPr>
            <a:spLocks noGrp="1"/>
          </p:cNvSpPr>
          <p:nvPr>
            <p:ph idx="1"/>
          </p:nvPr>
        </p:nvSpPr>
        <p:spPr>
          <a:xfrm>
            <a:off x="1028700" y="1714500"/>
            <a:ext cx="7658100" cy="4525963"/>
          </a:xfrm>
        </p:spPr>
        <p:txBody>
          <a:bodyPr>
            <a:normAutofit/>
          </a:bodyPr>
          <a:lstStyle/>
          <a:p>
            <a:pPr marL="0" indent="0">
              <a:spcBef>
                <a:spcPts val="2500"/>
              </a:spcBef>
              <a:buNone/>
            </a:pPr>
            <a:r>
              <a:rPr lang="en-US" sz="3600" dirty="0" smtClean="0"/>
              <a:t>“Change fatigue is palpable” </a:t>
            </a:r>
          </a:p>
          <a:p>
            <a:pPr>
              <a:spcBef>
                <a:spcPts val="200"/>
              </a:spcBef>
              <a:buNone/>
            </a:pPr>
            <a:r>
              <a:rPr lang="en-US" sz="3600" dirty="0" smtClean="0"/>
              <a:t>						</a:t>
            </a:r>
            <a:r>
              <a:rPr lang="en-US" sz="2400" dirty="0" smtClean="0"/>
              <a:t>– D. Baker (DPT Ethiopia)</a:t>
            </a:r>
          </a:p>
          <a:p>
            <a:pPr>
              <a:spcBef>
                <a:spcPts val="2500"/>
              </a:spcBef>
            </a:pPr>
            <a:r>
              <a:rPr lang="en-US" sz="3600" dirty="0" smtClean="0"/>
              <a:t>Maximize utility of change </a:t>
            </a:r>
          </a:p>
          <a:p>
            <a:pPr>
              <a:spcBef>
                <a:spcPts val="6600"/>
              </a:spcBef>
            </a:pPr>
            <a:r>
              <a:rPr lang="en-US" sz="3600" dirty="0" smtClean="0"/>
              <a:t>Minimize the </a:t>
            </a:r>
            <a:r>
              <a:rPr lang="en-US" sz="3600" i="1" u="sng" dirty="0" smtClean="0"/>
              <a:t>perception</a:t>
            </a:r>
            <a:r>
              <a:rPr lang="en-US" sz="3600" dirty="0" smtClean="0"/>
              <a:t> of change</a:t>
            </a:r>
          </a:p>
        </p:txBody>
      </p:sp>
    </p:spTree>
    <p:extLst>
      <p:ext uri="{BB962C8B-B14F-4D97-AF65-F5344CB8AC3E}">
        <p14:creationId xmlns:p14="http://schemas.microsoft.com/office/powerpoint/2010/main" val="1260469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105"/>
            <a:ext cx="8229600" cy="1072847"/>
          </a:xfrm>
        </p:spPr>
        <p:txBody>
          <a:bodyPr/>
          <a:lstStyle/>
          <a:p>
            <a:pPr algn="l"/>
            <a:r>
              <a:rPr lang="en-US" b="1" dirty="0" smtClean="0"/>
              <a:t>Proposed Changes</a:t>
            </a:r>
            <a:endParaRPr lang="en-US" b="1" dirty="0"/>
          </a:p>
        </p:txBody>
      </p:sp>
      <p:sp>
        <p:nvSpPr>
          <p:cNvPr id="5" name="Rounded Rectangle 4"/>
          <p:cNvSpPr/>
          <p:nvPr/>
        </p:nvSpPr>
        <p:spPr>
          <a:xfrm>
            <a:off x="5130474" y="1136952"/>
            <a:ext cx="3727776" cy="662638"/>
          </a:xfrm>
          <a:prstGeom prst="roundRect">
            <a:avLst/>
          </a:prstGeom>
          <a:solidFill>
            <a:srgbClr val="008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t> Create Web App</a:t>
            </a:r>
            <a:endParaRPr lang="en-US" sz="2400" b="1" dirty="0"/>
          </a:p>
        </p:txBody>
      </p:sp>
      <p:sp>
        <p:nvSpPr>
          <p:cNvPr id="6" name="Rounded Rectangle 5"/>
          <p:cNvSpPr/>
          <p:nvPr/>
        </p:nvSpPr>
        <p:spPr>
          <a:xfrm>
            <a:off x="5130474" y="4431751"/>
            <a:ext cx="3727776" cy="662638"/>
          </a:xfrm>
          <a:prstGeom prst="roundRect">
            <a:avLst/>
          </a:prstGeom>
          <a:solidFill>
            <a:srgbClr val="0000FF"/>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t>Log Results (vs. Reporting)</a:t>
            </a:r>
            <a:endParaRPr lang="en-US" sz="2400" b="1" dirty="0"/>
          </a:p>
        </p:txBody>
      </p:sp>
      <p:sp>
        <p:nvSpPr>
          <p:cNvPr id="7" name="Rounded Rectangle 6"/>
          <p:cNvSpPr/>
          <p:nvPr/>
        </p:nvSpPr>
        <p:spPr>
          <a:xfrm>
            <a:off x="5130474" y="5670274"/>
            <a:ext cx="3727776" cy="662638"/>
          </a:xfrm>
          <a:prstGeom prst="roundRect">
            <a:avLst/>
          </a:prstGeom>
          <a:solidFill>
            <a:srgbClr val="660066"/>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t>Upload Attachments</a:t>
            </a:r>
            <a:endParaRPr lang="en-US" sz="2400" b="1" dirty="0"/>
          </a:p>
        </p:txBody>
      </p:sp>
      <p:sp>
        <p:nvSpPr>
          <p:cNvPr id="8" name="Rounded Rectangle 7"/>
          <p:cNvSpPr/>
          <p:nvPr/>
        </p:nvSpPr>
        <p:spPr>
          <a:xfrm>
            <a:off x="323850" y="3845586"/>
            <a:ext cx="3689676" cy="662638"/>
          </a:xfrm>
          <a:prstGeom prst="roundRect">
            <a:avLst/>
          </a:prstGeom>
          <a:solidFill>
            <a:schemeClr val="accent6">
              <a:lumMod val="75000"/>
            </a:schemeClr>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solidFill>
                  <a:schemeClr val="bg1"/>
                </a:solidFill>
              </a:rPr>
              <a:t>Redesign Data Structure</a:t>
            </a:r>
            <a:endParaRPr lang="en-US" sz="2400" b="1" dirty="0">
              <a:solidFill>
                <a:schemeClr val="bg1"/>
              </a:solidFill>
            </a:endParaRPr>
          </a:p>
        </p:txBody>
      </p:sp>
      <p:sp>
        <p:nvSpPr>
          <p:cNvPr id="10" name="Rounded Rectangle 9"/>
          <p:cNvSpPr/>
          <p:nvPr/>
        </p:nvSpPr>
        <p:spPr>
          <a:xfrm>
            <a:off x="5130474" y="3155128"/>
            <a:ext cx="3727776" cy="662638"/>
          </a:xfrm>
          <a:prstGeom prst="roundRect">
            <a:avLst/>
          </a:prstGeom>
          <a:solidFill>
            <a:srgbClr val="FFC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solidFill>
                  <a:schemeClr val="bg1"/>
                </a:solidFill>
              </a:rPr>
              <a:t>Track Changes</a:t>
            </a:r>
            <a:endParaRPr lang="en-US" sz="2400" b="1" dirty="0">
              <a:solidFill>
                <a:schemeClr val="bg1"/>
              </a:solidFill>
            </a:endParaRPr>
          </a:p>
        </p:txBody>
      </p:sp>
      <p:sp>
        <p:nvSpPr>
          <p:cNvPr id="3" name="Rectangle 2"/>
          <p:cNvSpPr/>
          <p:nvPr/>
        </p:nvSpPr>
        <p:spPr>
          <a:xfrm>
            <a:off x="666586" y="4546324"/>
            <a:ext cx="3346939" cy="923330"/>
          </a:xfrm>
          <a:prstGeom prst="rect">
            <a:avLst/>
          </a:prstGeom>
        </p:spPr>
        <p:txBody>
          <a:bodyPr wrap="square">
            <a:spAutoFit/>
          </a:bodyPr>
          <a:lstStyle/>
          <a:p>
            <a:r>
              <a:rPr lang="en-US" dirty="0" smtClean="0"/>
              <a:t>Outcome-based reporting</a:t>
            </a:r>
          </a:p>
          <a:p>
            <a:r>
              <a:rPr lang="en-US" dirty="0" smtClean="0"/>
              <a:t>Case </a:t>
            </a:r>
            <a:r>
              <a:rPr lang="en-US" dirty="0"/>
              <a:t>Reporting</a:t>
            </a:r>
          </a:p>
          <a:p>
            <a:r>
              <a:rPr lang="en-US" dirty="0"/>
              <a:t>Site </a:t>
            </a:r>
            <a:r>
              <a:rPr lang="en-US" dirty="0" smtClean="0"/>
              <a:t>–Focused (vs</a:t>
            </a:r>
            <a:r>
              <a:rPr lang="en-US" dirty="0"/>
              <a:t>. PCV </a:t>
            </a:r>
            <a:r>
              <a:rPr lang="en-US" dirty="0" smtClean="0"/>
              <a:t>Focused)</a:t>
            </a:r>
            <a:endParaRPr lang="en-US" dirty="0"/>
          </a:p>
        </p:txBody>
      </p:sp>
      <p:sp>
        <p:nvSpPr>
          <p:cNvPr id="9" name="Rectangle 8"/>
          <p:cNvSpPr/>
          <p:nvPr/>
        </p:nvSpPr>
        <p:spPr>
          <a:xfrm>
            <a:off x="5429087" y="3825695"/>
            <a:ext cx="2181795" cy="369332"/>
          </a:xfrm>
          <a:prstGeom prst="rect">
            <a:avLst/>
          </a:prstGeom>
        </p:spPr>
        <p:txBody>
          <a:bodyPr wrap="square">
            <a:spAutoFit/>
          </a:bodyPr>
          <a:lstStyle/>
          <a:p>
            <a:r>
              <a:rPr lang="en-US" dirty="0"/>
              <a:t>Data Cleaning </a:t>
            </a:r>
            <a:r>
              <a:rPr lang="en-US" dirty="0" smtClean="0"/>
              <a:t>Toolkit</a:t>
            </a:r>
            <a:endParaRPr lang="en-US" dirty="0"/>
          </a:p>
        </p:txBody>
      </p:sp>
      <p:sp>
        <p:nvSpPr>
          <p:cNvPr id="12" name="Rectangle 11"/>
          <p:cNvSpPr/>
          <p:nvPr/>
        </p:nvSpPr>
        <p:spPr>
          <a:xfrm>
            <a:off x="5429087" y="1799590"/>
            <a:ext cx="3137389" cy="646331"/>
          </a:xfrm>
          <a:prstGeom prst="rect">
            <a:avLst/>
          </a:prstGeom>
        </p:spPr>
        <p:txBody>
          <a:bodyPr wrap="square">
            <a:spAutoFit/>
          </a:bodyPr>
          <a:lstStyle/>
          <a:p>
            <a:r>
              <a:rPr lang="en-US" dirty="0" smtClean="0"/>
              <a:t>Unify Data Access</a:t>
            </a:r>
          </a:p>
          <a:p>
            <a:r>
              <a:rPr lang="en-US" dirty="0" smtClean="0"/>
              <a:t>Integrate SR</a:t>
            </a:r>
          </a:p>
        </p:txBody>
      </p:sp>
      <p:sp>
        <p:nvSpPr>
          <p:cNvPr id="11" name="Rounded Rectangle 10"/>
          <p:cNvSpPr/>
          <p:nvPr/>
        </p:nvSpPr>
        <p:spPr>
          <a:xfrm>
            <a:off x="285750" y="2318052"/>
            <a:ext cx="3727776" cy="662638"/>
          </a:xfrm>
          <a:prstGeom prst="roundRect">
            <a:avLst/>
          </a:prstGeom>
          <a:solidFill>
            <a:schemeClr val="tx1"/>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dirty="0" smtClean="0"/>
              <a:t> Centralize Database</a:t>
            </a:r>
            <a:endParaRPr lang="en-US" sz="2400" b="1" dirty="0"/>
          </a:p>
        </p:txBody>
      </p:sp>
      <p:sp>
        <p:nvSpPr>
          <p:cNvPr id="14" name="Right Brace 13"/>
          <p:cNvSpPr/>
          <p:nvPr/>
        </p:nvSpPr>
        <p:spPr>
          <a:xfrm flipH="1">
            <a:off x="4564684" y="1009650"/>
            <a:ext cx="635965" cy="5475662"/>
          </a:xfrm>
          <a:prstGeom prst="rightBrace">
            <a:avLst>
              <a:gd name="adj1" fmla="val 0"/>
              <a:gd name="adj2" fmla="val 50696"/>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a:off x="3948292" y="1790700"/>
            <a:ext cx="533400" cy="4103789"/>
          </a:xfrm>
          <a:prstGeom prst="rightBrace">
            <a:avLst>
              <a:gd name="adj1" fmla="val 0"/>
              <a:gd name="adj2" fmla="val 48615"/>
            </a:avLst>
          </a:prstGeom>
          <a:ln w="28575">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ectangle 15"/>
          <p:cNvSpPr/>
          <p:nvPr/>
        </p:nvSpPr>
        <p:spPr>
          <a:xfrm rot="2700000">
            <a:off x="4447644" y="3675972"/>
            <a:ext cx="229574" cy="22957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628649" y="2982094"/>
            <a:ext cx="3319643" cy="646331"/>
          </a:xfrm>
          <a:prstGeom prst="rect">
            <a:avLst/>
          </a:prstGeom>
        </p:spPr>
        <p:txBody>
          <a:bodyPr wrap="square">
            <a:spAutoFit/>
          </a:bodyPr>
          <a:lstStyle/>
          <a:p>
            <a:r>
              <a:rPr lang="en-US" dirty="0"/>
              <a:t>Link to Other Databases</a:t>
            </a:r>
          </a:p>
          <a:p>
            <a:r>
              <a:rPr lang="en-US" dirty="0"/>
              <a:t>Work Planning</a:t>
            </a:r>
          </a:p>
        </p:txBody>
      </p:sp>
    </p:spTree>
    <p:extLst>
      <p:ext uri="{BB962C8B-B14F-4D97-AF65-F5344CB8AC3E}">
        <p14:creationId xmlns:p14="http://schemas.microsoft.com/office/powerpoint/2010/main" val="153535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05228" y="0"/>
            <a:ext cx="9358085" cy="662638"/>
          </a:xfrm>
          <a:prstGeom prst="roundRect">
            <a:avLst/>
          </a:prstGeom>
          <a:solidFill>
            <a:schemeClr val="tx1"/>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Centralize Database</a:t>
            </a:r>
            <a:endParaRPr lang="en-US" sz="3600" dirty="0"/>
          </a:p>
        </p:txBody>
      </p:sp>
      <p:pic>
        <p:nvPicPr>
          <p:cNvPr id="2" name="Picture 1"/>
          <p:cNvPicPr>
            <a:picLocks noChangeAspect="1"/>
          </p:cNvPicPr>
          <p:nvPr/>
        </p:nvPicPr>
        <p:blipFill>
          <a:blip r:embed="rId3"/>
          <a:stretch>
            <a:fillRect/>
          </a:stretch>
        </p:blipFill>
        <p:spPr>
          <a:xfrm>
            <a:off x="888023" y="784795"/>
            <a:ext cx="7702387" cy="5653128"/>
          </a:xfrm>
          <a:prstGeom prst="rect">
            <a:avLst/>
          </a:prstGeom>
        </p:spPr>
      </p:pic>
      <p:pic>
        <p:nvPicPr>
          <p:cNvPr id="3" name="Picture 2"/>
          <p:cNvPicPr>
            <a:picLocks noChangeAspect="1"/>
          </p:cNvPicPr>
          <p:nvPr/>
        </p:nvPicPr>
        <p:blipFill>
          <a:blip r:embed="rId4"/>
          <a:stretch>
            <a:fillRect/>
          </a:stretch>
        </p:blipFill>
        <p:spPr>
          <a:xfrm>
            <a:off x="5653127" y="3080890"/>
            <a:ext cx="393085" cy="624905"/>
          </a:xfrm>
          <a:prstGeom prst="rect">
            <a:avLst/>
          </a:prstGeom>
        </p:spPr>
      </p:pic>
      <p:pic>
        <p:nvPicPr>
          <p:cNvPr id="8" name="Picture 7"/>
          <p:cNvPicPr>
            <a:picLocks noChangeAspect="1"/>
          </p:cNvPicPr>
          <p:nvPr/>
        </p:nvPicPr>
        <p:blipFill>
          <a:blip r:embed="rId5"/>
          <a:stretch>
            <a:fillRect/>
          </a:stretch>
        </p:blipFill>
        <p:spPr>
          <a:xfrm>
            <a:off x="3243385" y="5751147"/>
            <a:ext cx="455897" cy="724760"/>
          </a:xfrm>
          <a:prstGeom prst="rect">
            <a:avLst/>
          </a:prstGeom>
        </p:spPr>
      </p:pic>
      <p:pic>
        <p:nvPicPr>
          <p:cNvPr id="9" name="Picture 8"/>
          <p:cNvPicPr>
            <a:picLocks noChangeAspect="1"/>
          </p:cNvPicPr>
          <p:nvPr/>
        </p:nvPicPr>
        <p:blipFill>
          <a:blip r:embed="rId6"/>
          <a:stretch>
            <a:fillRect/>
          </a:stretch>
        </p:blipFill>
        <p:spPr>
          <a:xfrm>
            <a:off x="5564264" y="5818880"/>
            <a:ext cx="455897" cy="724760"/>
          </a:xfrm>
          <a:prstGeom prst="rect">
            <a:avLst/>
          </a:prstGeom>
        </p:spPr>
      </p:pic>
      <p:pic>
        <p:nvPicPr>
          <p:cNvPr id="10" name="Picture 9"/>
          <p:cNvPicPr>
            <a:picLocks noChangeAspect="1"/>
          </p:cNvPicPr>
          <p:nvPr/>
        </p:nvPicPr>
        <p:blipFill>
          <a:blip r:embed="rId6"/>
          <a:stretch>
            <a:fillRect/>
          </a:stretch>
        </p:blipFill>
        <p:spPr>
          <a:xfrm>
            <a:off x="7987324" y="5751147"/>
            <a:ext cx="455897" cy="724760"/>
          </a:xfrm>
          <a:prstGeom prst="rect">
            <a:avLst/>
          </a:prstGeom>
        </p:spPr>
      </p:pic>
      <p:sp>
        <p:nvSpPr>
          <p:cNvPr id="4" name="TextBox 3"/>
          <p:cNvSpPr txBox="1"/>
          <p:nvPr/>
        </p:nvSpPr>
        <p:spPr>
          <a:xfrm>
            <a:off x="158116" y="2973163"/>
            <a:ext cx="5640152" cy="1815882"/>
          </a:xfrm>
          <a:prstGeom prst="rect">
            <a:avLst/>
          </a:prstGeom>
          <a:noFill/>
        </p:spPr>
        <p:txBody>
          <a:bodyPr wrap="square" rtlCol="0">
            <a:spAutoFit/>
          </a:bodyPr>
          <a:lstStyle/>
          <a:p>
            <a:r>
              <a:rPr lang="en-US" sz="2800" dirty="0" smtClean="0"/>
              <a:t>Current – </a:t>
            </a:r>
          </a:p>
          <a:p>
            <a:r>
              <a:rPr lang="en-US" sz="2800" dirty="0" smtClean="0"/>
              <a:t>Decentralized,</a:t>
            </a:r>
          </a:p>
          <a:p>
            <a:r>
              <a:rPr lang="en-US" sz="2800" dirty="0" smtClean="0"/>
              <a:t>Offline Application (Volunteers) </a:t>
            </a:r>
          </a:p>
          <a:p>
            <a:r>
              <a:rPr lang="en-US" sz="2800" dirty="0" smtClean="0"/>
              <a:t>&amp; Web Application (staff)</a:t>
            </a:r>
            <a:endParaRPr lang="en-US" sz="2800" dirty="0"/>
          </a:p>
        </p:txBody>
      </p:sp>
    </p:spTree>
    <p:extLst>
      <p:ext uri="{BB962C8B-B14F-4D97-AF65-F5344CB8AC3E}">
        <p14:creationId xmlns:p14="http://schemas.microsoft.com/office/powerpoint/2010/main" val="35839220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6800" y="2277075"/>
            <a:ext cx="6997700" cy="3644900"/>
          </a:xfrm>
          <a:prstGeom prst="rect">
            <a:avLst/>
          </a:prstGeom>
        </p:spPr>
      </p:pic>
      <p:pic>
        <p:nvPicPr>
          <p:cNvPr id="6" name="Picture 5"/>
          <p:cNvPicPr>
            <a:picLocks noChangeAspect="1"/>
          </p:cNvPicPr>
          <p:nvPr/>
        </p:nvPicPr>
        <p:blipFill>
          <a:blip r:embed="rId4"/>
          <a:stretch>
            <a:fillRect/>
          </a:stretch>
        </p:blipFill>
        <p:spPr>
          <a:xfrm>
            <a:off x="2709334" y="5125458"/>
            <a:ext cx="455897" cy="724760"/>
          </a:xfrm>
          <a:prstGeom prst="rect">
            <a:avLst/>
          </a:prstGeom>
        </p:spPr>
      </p:pic>
      <p:pic>
        <p:nvPicPr>
          <p:cNvPr id="7" name="Picture 6"/>
          <p:cNvPicPr>
            <a:picLocks noChangeAspect="1"/>
          </p:cNvPicPr>
          <p:nvPr/>
        </p:nvPicPr>
        <p:blipFill>
          <a:blip r:embed="rId4"/>
          <a:stretch>
            <a:fillRect/>
          </a:stretch>
        </p:blipFill>
        <p:spPr>
          <a:xfrm>
            <a:off x="4226821" y="5125458"/>
            <a:ext cx="455897" cy="724760"/>
          </a:xfrm>
          <a:prstGeom prst="rect">
            <a:avLst/>
          </a:prstGeom>
        </p:spPr>
      </p:pic>
      <p:pic>
        <p:nvPicPr>
          <p:cNvPr id="8" name="Picture 7"/>
          <p:cNvPicPr>
            <a:picLocks noChangeAspect="1"/>
          </p:cNvPicPr>
          <p:nvPr/>
        </p:nvPicPr>
        <p:blipFill>
          <a:blip r:embed="rId4"/>
          <a:stretch>
            <a:fillRect/>
          </a:stretch>
        </p:blipFill>
        <p:spPr>
          <a:xfrm>
            <a:off x="5750821" y="5125458"/>
            <a:ext cx="455897" cy="724760"/>
          </a:xfrm>
          <a:prstGeom prst="rect">
            <a:avLst/>
          </a:prstGeom>
        </p:spPr>
      </p:pic>
      <p:pic>
        <p:nvPicPr>
          <p:cNvPr id="9" name="Picture 8"/>
          <p:cNvPicPr>
            <a:picLocks noChangeAspect="1"/>
          </p:cNvPicPr>
          <p:nvPr/>
        </p:nvPicPr>
        <p:blipFill>
          <a:blip r:embed="rId5"/>
          <a:stretch>
            <a:fillRect/>
          </a:stretch>
        </p:blipFill>
        <p:spPr>
          <a:xfrm>
            <a:off x="1237435" y="5124737"/>
            <a:ext cx="456351" cy="725481"/>
          </a:xfrm>
          <a:prstGeom prst="rect">
            <a:avLst/>
          </a:prstGeom>
        </p:spPr>
      </p:pic>
      <p:pic>
        <p:nvPicPr>
          <p:cNvPr id="3" name="Picture 2"/>
          <p:cNvPicPr>
            <a:picLocks noChangeAspect="1"/>
          </p:cNvPicPr>
          <p:nvPr/>
        </p:nvPicPr>
        <p:blipFill>
          <a:blip r:embed="rId6"/>
          <a:stretch>
            <a:fillRect/>
          </a:stretch>
        </p:blipFill>
        <p:spPr>
          <a:xfrm>
            <a:off x="7455330" y="5125458"/>
            <a:ext cx="561952" cy="792753"/>
          </a:xfrm>
          <a:prstGeom prst="rect">
            <a:avLst/>
          </a:prstGeom>
        </p:spPr>
      </p:pic>
      <p:sp>
        <p:nvSpPr>
          <p:cNvPr id="11" name="Rounded Rectangle 10"/>
          <p:cNvSpPr/>
          <p:nvPr/>
        </p:nvSpPr>
        <p:spPr>
          <a:xfrm>
            <a:off x="-105228" y="0"/>
            <a:ext cx="9358085" cy="662638"/>
          </a:xfrm>
          <a:prstGeom prst="roundRect">
            <a:avLst/>
          </a:prstGeom>
          <a:solidFill>
            <a:schemeClr val="tx1"/>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Centralize Database</a:t>
            </a:r>
            <a:endParaRPr lang="en-US" sz="3600" dirty="0"/>
          </a:p>
        </p:txBody>
      </p:sp>
      <p:sp>
        <p:nvSpPr>
          <p:cNvPr id="10" name="TextBox 9"/>
          <p:cNvSpPr txBox="1"/>
          <p:nvPr/>
        </p:nvSpPr>
        <p:spPr>
          <a:xfrm>
            <a:off x="165606" y="1073111"/>
            <a:ext cx="5640152" cy="954107"/>
          </a:xfrm>
          <a:prstGeom prst="rect">
            <a:avLst/>
          </a:prstGeom>
          <a:noFill/>
        </p:spPr>
        <p:txBody>
          <a:bodyPr wrap="square" rtlCol="0">
            <a:spAutoFit/>
          </a:bodyPr>
          <a:lstStyle/>
          <a:p>
            <a:r>
              <a:rPr lang="en-US" sz="2800" dirty="0" smtClean="0"/>
              <a:t>Proposed – </a:t>
            </a:r>
          </a:p>
          <a:p>
            <a:r>
              <a:rPr lang="en-US" sz="2800" dirty="0" smtClean="0"/>
              <a:t>Centralized, Web Applications</a:t>
            </a:r>
            <a:endParaRPr lang="en-US" sz="2800" dirty="0"/>
          </a:p>
        </p:txBody>
      </p:sp>
    </p:spTree>
    <p:extLst>
      <p:ext uri="{BB962C8B-B14F-4D97-AF65-F5344CB8AC3E}">
        <p14:creationId xmlns:p14="http://schemas.microsoft.com/office/powerpoint/2010/main" val="9578388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819" y="1313201"/>
            <a:ext cx="8229600" cy="4736131"/>
          </a:xfrm>
        </p:spPr>
        <p:txBody>
          <a:bodyPr>
            <a:noAutofit/>
          </a:bodyPr>
          <a:lstStyle/>
          <a:p>
            <a:pPr marL="0" indent="0">
              <a:spcBef>
                <a:spcPts val="1200"/>
              </a:spcBef>
              <a:buNone/>
            </a:pPr>
            <a:r>
              <a:rPr lang="en-US" b="1" dirty="0" smtClean="0"/>
              <a:t>5 Reasons for a Web App</a:t>
            </a:r>
          </a:p>
          <a:p>
            <a:pPr>
              <a:spcBef>
                <a:spcPts val="1200"/>
              </a:spcBef>
            </a:pPr>
            <a:r>
              <a:rPr lang="en-US" sz="3000" dirty="0" smtClean="0"/>
              <a:t>Mobile</a:t>
            </a:r>
          </a:p>
          <a:p>
            <a:pPr marL="347472">
              <a:spcBef>
                <a:spcPts val="1200"/>
              </a:spcBef>
            </a:pPr>
            <a:r>
              <a:rPr lang="en-US" sz="3000" dirty="0" smtClean="0"/>
              <a:t>Change Management</a:t>
            </a:r>
          </a:p>
          <a:p>
            <a:pPr>
              <a:spcBef>
                <a:spcPts val="1200"/>
              </a:spcBef>
            </a:pPr>
            <a:r>
              <a:rPr lang="en-US" sz="3000" dirty="0" smtClean="0"/>
              <a:t>Lower Complexity/Cost of Development</a:t>
            </a:r>
          </a:p>
          <a:p>
            <a:pPr>
              <a:spcBef>
                <a:spcPts val="1200"/>
              </a:spcBef>
            </a:pPr>
            <a:r>
              <a:rPr lang="en-US" sz="3000" dirty="0" smtClean="0"/>
              <a:t>Enables ongoing reporting (Data Quality)</a:t>
            </a:r>
          </a:p>
          <a:p>
            <a:pPr>
              <a:spcBef>
                <a:spcPts val="1200"/>
              </a:spcBef>
            </a:pPr>
            <a:r>
              <a:rPr lang="en-US" sz="3000" dirty="0" smtClean="0"/>
              <a:t>APCD/DPT/IT specialist time </a:t>
            </a:r>
            <a:br>
              <a:rPr lang="en-US" sz="3000" dirty="0" smtClean="0"/>
            </a:br>
            <a:endParaRPr lang="en-US" sz="3000" dirty="0" smtClean="0"/>
          </a:p>
        </p:txBody>
      </p:sp>
      <p:sp>
        <p:nvSpPr>
          <p:cNvPr id="4" name="Rounded Rectangle 3"/>
          <p:cNvSpPr/>
          <p:nvPr/>
        </p:nvSpPr>
        <p:spPr>
          <a:xfrm>
            <a:off x="-105228" y="0"/>
            <a:ext cx="9358085" cy="662638"/>
          </a:xfrm>
          <a:prstGeom prst="roundRect">
            <a:avLst/>
          </a:prstGeom>
          <a:solidFill>
            <a:srgbClr val="008000"/>
          </a:solidFill>
          <a:ln>
            <a:noFill/>
          </a:ln>
          <a:effectLst/>
        </p:spPr>
        <p:style>
          <a:lnRef idx="3">
            <a:schemeClr val="lt1"/>
          </a:lnRef>
          <a:fillRef idx="1">
            <a:schemeClr val="accent2"/>
          </a:fillRef>
          <a:effectRef idx="1">
            <a:schemeClr val="accent2"/>
          </a:effectRef>
          <a:fontRef idx="minor">
            <a:schemeClr val="lt1"/>
          </a:fontRef>
        </p:style>
        <p:txBody>
          <a:bodyPr rtlCol="0" anchor="ctr"/>
          <a:lstStyle/>
          <a:p>
            <a:r>
              <a:rPr lang="en-US" sz="3600" dirty="0" smtClean="0"/>
              <a:t>    Create Web App</a:t>
            </a:r>
            <a:endParaRPr lang="en-US" sz="3600" dirty="0"/>
          </a:p>
        </p:txBody>
      </p:sp>
    </p:spTree>
    <p:extLst>
      <p:ext uri="{BB962C8B-B14F-4D97-AF65-F5344CB8AC3E}">
        <p14:creationId xmlns:p14="http://schemas.microsoft.com/office/powerpoint/2010/main" val="42788215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18013</TotalTime>
  <Words>5295</Words>
  <Application>Microsoft Office PowerPoint</Application>
  <PresentationFormat>On-screen Show (4:3)</PresentationFormat>
  <Paragraphs>661</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2O16:  A VRT ODYSSEY</vt:lpstr>
      <vt:lpstr>Where Do We Want to Go?</vt:lpstr>
      <vt:lpstr>Strategic Plan</vt:lpstr>
      <vt:lpstr>Instructions from Carrie</vt:lpstr>
      <vt:lpstr>Note on Change Management</vt:lpstr>
      <vt:lpstr>Proposed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 “Activities Reporting”</vt:lpstr>
      <vt:lpstr>Proposed – “Activities and Observations Reporting”</vt:lpstr>
      <vt:lpstr>PowerPoint Presentation</vt:lpstr>
      <vt:lpstr>PowerPoint Presentation</vt:lpstr>
      <vt:lpstr>PowerPoint Presentation</vt:lpstr>
      <vt:lpstr>PowerPoint Presentation</vt:lpstr>
      <vt:lpstr>Current – Verification:  Paper Audit Trail</vt:lpstr>
      <vt:lpstr>Proposed – Verification: Electronic Audit Trail</vt:lpstr>
      <vt:lpstr>Enhance Volunteers’ Success Stories</vt:lpstr>
      <vt:lpstr>PowerPoint Presentation</vt:lpstr>
      <vt:lpstr>PowerPoint Presentation</vt:lpstr>
      <vt:lpstr>PowerPoint Presentation</vt:lpstr>
      <vt:lpstr>PowerPoint Presentation</vt:lpstr>
      <vt:lpstr>Proposed Changes</vt:lpstr>
      <vt:lpstr>General Timeline</vt:lpstr>
      <vt:lpstr>Recommended Resources*</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Matt McLaughlin</dc:creator>
  <cp:keywords/>
  <dc:description/>
  <cp:lastModifiedBy>Knutson, Audrey</cp:lastModifiedBy>
  <cp:revision>117</cp:revision>
  <cp:lastPrinted>2014-03-24T22:33:01Z</cp:lastPrinted>
  <dcterms:created xsi:type="dcterms:W3CDTF">2014-03-06T19:39:18Z</dcterms:created>
  <dcterms:modified xsi:type="dcterms:W3CDTF">2014-03-24T22:35:24Z</dcterms:modified>
  <cp:category/>
</cp:coreProperties>
</file>